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y="5143500" cx="9144000"/>
  <p:notesSz cx="6858000" cy="9144000"/>
  <p:embeddedFontLst>
    <p:embeddedFont>
      <p:font typeface="Quicksand"/>
      <p:regular r:id="rId47"/>
      <p:bold r:id="rId48"/>
    </p:embeddedFont>
    <p:embeddedFont>
      <p:font typeface="Oswald"/>
      <p:regular r:id="rId49"/>
      <p:bold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Quicksand-bold.fntdata"/><Relationship Id="rId47" Type="http://schemas.openxmlformats.org/officeDocument/2006/relationships/font" Target="fonts/Quicksand-regular.fntdata"/><Relationship Id="rId49" Type="http://schemas.openxmlformats.org/officeDocument/2006/relationships/font" Target="fonts/Oswal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0" Type="http://schemas.openxmlformats.org/officeDocument/2006/relationships/font" Target="fonts/Oswald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I am sang gyun.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 will introduce two candidates.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First one is shading quiz.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Basically, as a drawing, shading is a drawing to depict levels of darkness.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Fundamentally, it needs…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In fact, currently, I am TA of presentation technique course in industrial design. I and my professor found that many students have hard time to learn shading. And professor proposed ‘why don’t we make it as a quiz game?’.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So, I bring a part of that idea into this class.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At first, user picks one of 3d models.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And rotate it until having a specific view to shade.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Also, by modifying the resolution of the model, user can change the level of difficulty.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It gives a globe for shading.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This globe can implicate the light condition.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Also, user can use it as a gray-color chooser by touching on specific area of globe. 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And user can apply the color on specific area or triangle of the model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When shading is done.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The application internally compares the result made by user with a calculated model using normals, light, camera and etc.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And it can give the score or accuracy as a result of quiz.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In addition, at the beginning of the game, user might choose material for model which makes game more challenging.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It is a single-playing quiz game.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it doesn’t need any server or external DataBase.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>
                <a:solidFill>
                  <a:schemeClr val="dk1"/>
                </a:solidFill>
              </a:rPr>
              <a:t>It runs on local Android device.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The second one is blowing bubble.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Everybody used to play with soap bubbles.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Fly a bubble and steer the direction by blowing it.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It is a game </a:t>
            </a:r>
            <a:r>
              <a:rPr lang="en"/>
              <a:t>trying </a:t>
            </a:r>
            <a:r>
              <a:rPr lang="en"/>
              <a:t>to fly a bubble as far as you can while avoiding obstacles. 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To sense the blow, it uses sound level sensor embedded in Android device.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At first, it needs blow to fly bubble.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Basically, camera sustains the tail-view of the bubble by following it.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According to user’s blow, it might simulate natural squashing behavior of bubble using spring-mass model.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Shape 4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User can look around the bubble by tilting and rotating the device. 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And user can blow the bubble in current normal direction of screen.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Shape 4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When bubble hits obstacles including trees or birds something like that,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the bubble bursts and the record pops up.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Shape 4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It is also single-playing game without server or external DB.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It runs on local Android device.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Next presenter is 종민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Shape 5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Shape 5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Shape 5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Shape 5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Shape 5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Shape 5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Shape 5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Shape 5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Shape 5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5200"/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12000"/>
            </a:lvl1pPr>
            <a:lvl2pPr lvl="1" rtl="0" algn="ctr">
              <a:spcBef>
                <a:spcPts val="0"/>
              </a:spcBef>
              <a:buSzPct val="100000"/>
              <a:defRPr sz="12000"/>
            </a:lvl2pPr>
            <a:lvl3pPr lvl="2" rtl="0" algn="ctr">
              <a:spcBef>
                <a:spcPts val="0"/>
              </a:spcBef>
              <a:buSzPct val="100000"/>
              <a:defRPr sz="12000"/>
            </a:lvl3pPr>
            <a:lvl4pPr lvl="3" rtl="0" algn="ctr">
              <a:spcBef>
                <a:spcPts val="0"/>
              </a:spcBef>
              <a:buSzPct val="100000"/>
              <a:defRPr sz="12000"/>
            </a:lvl4pPr>
            <a:lvl5pPr lvl="4" rtl="0" algn="ctr">
              <a:spcBef>
                <a:spcPts val="0"/>
              </a:spcBef>
              <a:buSzPct val="100000"/>
              <a:defRPr sz="12000"/>
            </a:lvl5pPr>
            <a:lvl6pPr lvl="5" rtl="0" algn="ctr">
              <a:spcBef>
                <a:spcPts val="0"/>
              </a:spcBef>
              <a:buSzPct val="100000"/>
              <a:defRPr sz="12000"/>
            </a:lvl6pPr>
            <a:lvl7pPr lvl="6" rtl="0" algn="ctr">
              <a:spcBef>
                <a:spcPts val="0"/>
              </a:spcBef>
              <a:buSzPct val="100000"/>
              <a:defRPr sz="12000"/>
            </a:lvl7pPr>
            <a:lvl8pPr lvl="7" rtl="0" algn="ctr">
              <a:spcBef>
                <a:spcPts val="0"/>
              </a:spcBef>
              <a:buSzPct val="100000"/>
              <a:defRPr sz="12000"/>
            </a:lvl8pPr>
            <a:lvl9pPr lvl="8" rtl="0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3600"/>
            </a:lvl1pPr>
            <a:lvl2pPr lvl="1" rtl="0" algn="ctr">
              <a:spcBef>
                <a:spcPts val="0"/>
              </a:spcBef>
              <a:buSzPct val="100000"/>
              <a:defRPr sz="3600"/>
            </a:lvl2pPr>
            <a:lvl3pPr lvl="2" rtl="0" algn="ctr">
              <a:spcBef>
                <a:spcPts val="0"/>
              </a:spcBef>
              <a:buSzPct val="100000"/>
              <a:defRPr sz="3600"/>
            </a:lvl3pPr>
            <a:lvl4pPr lvl="3" rtl="0" algn="ctr">
              <a:spcBef>
                <a:spcPts val="0"/>
              </a:spcBef>
              <a:buSzPct val="100000"/>
              <a:defRPr sz="3600"/>
            </a:lvl4pPr>
            <a:lvl5pPr lvl="4" rtl="0" algn="ctr">
              <a:spcBef>
                <a:spcPts val="0"/>
              </a:spcBef>
              <a:buSzPct val="100000"/>
              <a:defRPr sz="3600"/>
            </a:lvl5pPr>
            <a:lvl6pPr lvl="5" rtl="0" algn="ctr">
              <a:spcBef>
                <a:spcPts val="0"/>
              </a:spcBef>
              <a:buSzPct val="100000"/>
              <a:defRPr sz="3600"/>
            </a:lvl6pPr>
            <a:lvl7pPr lvl="6" rtl="0" algn="ctr">
              <a:spcBef>
                <a:spcPts val="0"/>
              </a:spcBef>
              <a:buSzPct val="100000"/>
              <a:defRPr sz="3600"/>
            </a:lvl7pPr>
            <a:lvl8pPr lvl="7" rtl="0" algn="ctr">
              <a:spcBef>
                <a:spcPts val="0"/>
              </a:spcBef>
              <a:buSzPct val="100000"/>
              <a:defRPr sz="3600"/>
            </a:lvl8pPr>
            <a:lvl9pPr lvl="8" rtl="0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200"/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7.png"/><Relationship Id="rId4" Type="http://schemas.openxmlformats.org/officeDocument/2006/relationships/image" Target="../media/image12.png"/><Relationship Id="rId5" Type="http://schemas.openxmlformats.org/officeDocument/2006/relationships/image" Target="../media/image0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6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6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6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06.png"/><Relationship Id="rId6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6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6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6.png"/><Relationship Id="rId4" Type="http://schemas.openxmlformats.org/officeDocument/2006/relationships/image" Target="../media/image14.png"/><Relationship Id="rId5" Type="http://schemas.openxmlformats.org/officeDocument/2006/relationships/image" Target="../media/image36.png"/><Relationship Id="rId6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6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Relationship Id="rId5" Type="http://schemas.openxmlformats.org/officeDocument/2006/relationships/image" Target="../media/image36.png"/><Relationship Id="rId6" Type="http://schemas.openxmlformats.org/officeDocument/2006/relationships/image" Target="../media/image10.png"/><Relationship Id="rId7" Type="http://schemas.openxmlformats.org/officeDocument/2006/relationships/image" Target="../media/image34.png"/><Relationship Id="rId8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6.png"/><Relationship Id="rId4" Type="http://schemas.openxmlformats.org/officeDocument/2006/relationships/image" Target="../media/image14.png"/><Relationship Id="rId5" Type="http://schemas.openxmlformats.org/officeDocument/2006/relationships/image" Target="../media/image36.png"/><Relationship Id="rId6" Type="http://schemas.openxmlformats.org/officeDocument/2006/relationships/image" Target="../media/image10.png"/><Relationship Id="rId7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06.png"/><Relationship Id="rId4" Type="http://schemas.openxmlformats.org/officeDocument/2006/relationships/image" Target="../media/image28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Relationship Id="rId7" Type="http://schemas.openxmlformats.org/officeDocument/2006/relationships/image" Target="../media/image27.png"/><Relationship Id="rId8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06.png"/><Relationship Id="rId6" Type="http://schemas.openxmlformats.org/officeDocument/2006/relationships/image" Target="../media/image30.png"/><Relationship Id="rId7" Type="http://schemas.openxmlformats.org/officeDocument/2006/relationships/image" Target="../media/image51.png"/><Relationship Id="rId8" Type="http://schemas.openxmlformats.org/officeDocument/2006/relationships/image" Target="../media/image5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06.png"/><Relationship Id="rId4" Type="http://schemas.openxmlformats.org/officeDocument/2006/relationships/image" Target="../media/image52.png"/><Relationship Id="rId5" Type="http://schemas.openxmlformats.org/officeDocument/2006/relationships/image" Target="../media/image26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06.png"/><Relationship Id="rId4" Type="http://schemas.openxmlformats.org/officeDocument/2006/relationships/image" Target="../media/image30.png"/><Relationship Id="rId5" Type="http://schemas.openxmlformats.org/officeDocument/2006/relationships/image" Target="../media/image51.png"/><Relationship Id="rId6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Relationship Id="rId4" Type="http://schemas.openxmlformats.org/officeDocument/2006/relationships/image" Target="../media/image06.png"/><Relationship Id="rId5" Type="http://schemas.openxmlformats.org/officeDocument/2006/relationships/image" Target="../media/image30.png"/><Relationship Id="rId6" Type="http://schemas.openxmlformats.org/officeDocument/2006/relationships/image" Target="../media/image51.png"/><Relationship Id="rId7" Type="http://schemas.openxmlformats.org/officeDocument/2006/relationships/image" Target="../media/image26.png"/><Relationship Id="rId8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06.png"/><Relationship Id="rId4" Type="http://schemas.openxmlformats.org/officeDocument/2006/relationships/image" Target="../media/image30.png"/><Relationship Id="rId5" Type="http://schemas.openxmlformats.org/officeDocument/2006/relationships/image" Target="../media/image51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3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3.jpg"/><Relationship Id="rId4" Type="http://schemas.openxmlformats.org/officeDocument/2006/relationships/image" Target="../media/image01.png"/><Relationship Id="rId5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5.jpg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2.jpg"/><Relationship Id="rId4" Type="http://schemas.openxmlformats.org/officeDocument/2006/relationships/image" Target="../media/image0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2.jpg"/><Relationship Id="rId4" Type="http://schemas.openxmlformats.org/officeDocument/2006/relationships/image" Target="../media/image0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Design Candidates Presentation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200"/>
              <a:t>Team 4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/>
              <a:t>Hun-Min Park, Sang-Gyun An, JongMin Jin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ctrTitle"/>
          </p:nvPr>
        </p:nvSpPr>
        <p:spPr>
          <a:xfrm>
            <a:off x="311708" y="2261350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300">
                <a:solidFill>
                  <a:srgbClr val="000000"/>
                </a:solidFill>
              </a:rPr>
              <a:t>Shading Quiz</a:t>
            </a:r>
          </a:p>
        </p:txBody>
      </p:sp>
      <p:sp>
        <p:nvSpPr>
          <p:cNvPr id="149" name="Shape 149"/>
          <p:cNvSpPr txBox="1"/>
          <p:nvPr>
            <p:ph idx="1" type="subTitle"/>
          </p:nvPr>
        </p:nvSpPr>
        <p:spPr>
          <a:xfrm>
            <a:off x="311700" y="4350900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Sang-Gyun An</a:t>
            </a:r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1475" y="703150"/>
            <a:ext cx="2641049" cy="278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Summary</a:t>
            </a:r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311700" y="1152475"/>
            <a:ext cx="4467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Shading is a drawing to express levels of darkness.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It needs basic calculation to know brightness of specific area.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Presentation Technique (ID217).</a:t>
            </a:r>
            <a:br>
              <a:rPr lang="en"/>
            </a:b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b="1" lang="en"/>
              <a:t>Make shading as a quiz!</a:t>
            </a:r>
            <a:br>
              <a:rPr lang="en"/>
            </a:br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875" y="2883099"/>
            <a:ext cx="3565425" cy="213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1762" y="151499"/>
            <a:ext cx="1755650" cy="258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794747">
            <a:off x="7789782" y="251437"/>
            <a:ext cx="1744485" cy="287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Shape 164"/>
          <p:cNvGrpSpPr/>
          <p:nvPr/>
        </p:nvGrpSpPr>
        <p:grpSpPr>
          <a:xfrm>
            <a:off x="1753430" y="1270568"/>
            <a:ext cx="1735619" cy="3465824"/>
            <a:chOff x="4838000" y="1257050"/>
            <a:chExt cx="1658499" cy="3311824"/>
          </a:xfrm>
        </p:grpSpPr>
        <p:pic>
          <p:nvPicPr>
            <p:cNvPr id="165" name="Shape 16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38000" y="1257050"/>
              <a:ext cx="1658499" cy="3311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" name="Shape 166"/>
            <p:cNvSpPr/>
            <p:nvPr/>
          </p:nvSpPr>
          <p:spPr>
            <a:xfrm>
              <a:off x="4940800" y="1723375"/>
              <a:ext cx="1452900" cy="2487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7" name="Shape 167"/>
          <p:cNvPicPr preferRelativeResize="0"/>
          <p:nvPr/>
        </p:nvPicPr>
        <p:blipFill rotWithShape="1">
          <a:blip r:embed="rId4">
            <a:alphaModFix/>
          </a:blip>
          <a:srcRect b="2569" l="0" r="16310" t="-2570"/>
          <a:stretch/>
        </p:blipFill>
        <p:spPr>
          <a:xfrm>
            <a:off x="1894962" y="1761487"/>
            <a:ext cx="1452549" cy="229554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 Prototype: Pick a 3D Model </a:t>
            </a:r>
          </a:p>
        </p:txBody>
      </p:sp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3730" y="1270568"/>
            <a:ext cx="1735619" cy="346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4018" y="1270568"/>
            <a:ext cx="1735619" cy="346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3275" y="3373750"/>
            <a:ext cx="2841876" cy="28418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" name="Shape 172"/>
          <p:cNvGrpSpPr/>
          <p:nvPr/>
        </p:nvGrpSpPr>
        <p:grpSpPr>
          <a:xfrm>
            <a:off x="3781310" y="1758577"/>
            <a:ext cx="1520459" cy="2602645"/>
            <a:chOff x="3781310" y="1758577"/>
            <a:chExt cx="1520459" cy="2602645"/>
          </a:xfrm>
        </p:grpSpPr>
        <p:sp>
          <p:nvSpPr>
            <p:cNvPr id="173" name="Shape 173"/>
            <p:cNvSpPr/>
            <p:nvPr/>
          </p:nvSpPr>
          <p:spPr>
            <a:xfrm>
              <a:off x="3781310" y="1758577"/>
              <a:ext cx="1520459" cy="2602645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174" name="Shape 17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896872" y="2372834"/>
              <a:ext cx="1304737" cy="12613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5" name="Shape 175"/>
          <p:cNvGrpSpPr/>
          <p:nvPr/>
        </p:nvGrpSpPr>
        <p:grpSpPr>
          <a:xfrm>
            <a:off x="5695585" y="1758577"/>
            <a:ext cx="1520400" cy="2602500"/>
            <a:chOff x="3781310" y="1758577"/>
            <a:chExt cx="1520400" cy="2602500"/>
          </a:xfrm>
        </p:grpSpPr>
        <p:sp>
          <p:nvSpPr>
            <p:cNvPr id="176" name="Shape 176"/>
            <p:cNvSpPr/>
            <p:nvPr/>
          </p:nvSpPr>
          <p:spPr>
            <a:xfrm>
              <a:off x="3781310" y="1758577"/>
              <a:ext cx="1520400" cy="2602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177" name="Shape 17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896872" y="2372834"/>
              <a:ext cx="1304737" cy="12613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8" name="Shape 1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6559542">
            <a:off x="5838600" y="1892935"/>
            <a:ext cx="1364023" cy="1334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>
          <a:blip r:embed="rId5">
            <a:alphaModFix amt="58000"/>
          </a:blip>
          <a:stretch>
            <a:fillRect/>
          </a:stretch>
        </p:blipFill>
        <p:spPr>
          <a:xfrm>
            <a:off x="5600025" y="2377125"/>
            <a:ext cx="2841876" cy="284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1625" y="2377125"/>
            <a:ext cx="2841876" cy="284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4101" y="1213408"/>
            <a:ext cx="1861002" cy="37161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Shape 186"/>
          <p:cNvGrpSpPr/>
          <p:nvPr/>
        </p:nvGrpSpPr>
        <p:grpSpPr>
          <a:xfrm>
            <a:off x="2859452" y="1736671"/>
            <a:ext cx="1630200" cy="2790600"/>
            <a:chOff x="2859452" y="1736671"/>
            <a:chExt cx="1630200" cy="2790600"/>
          </a:xfrm>
        </p:grpSpPr>
        <p:sp>
          <p:nvSpPr>
            <p:cNvPr id="187" name="Shape 187"/>
            <p:cNvSpPr/>
            <p:nvPr/>
          </p:nvSpPr>
          <p:spPr>
            <a:xfrm>
              <a:off x="2859452" y="1736671"/>
              <a:ext cx="1630200" cy="2790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188" name="Shape 188"/>
            <p:cNvPicPr preferRelativeResize="0"/>
            <p:nvPr/>
          </p:nvPicPr>
          <p:blipFill rotWithShape="1">
            <a:blip r:embed="rId4">
              <a:alphaModFix/>
            </a:blip>
            <a:srcRect b="19100" l="79934" r="0" t="0"/>
            <a:stretch/>
          </p:blipFill>
          <p:spPr>
            <a:xfrm>
              <a:off x="2978000" y="2201393"/>
              <a:ext cx="1393200" cy="17399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9" name="Shape 1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UI Prototype: Change difficulty by resolution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660" y="1213358"/>
            <a:ext cx="1860937" cy="3716067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/>
          <p:nvPr/>
        </p:nvSpPr>
        <p:spPr>
          <a:xfrm>
            <a:off x="5023007" y="1736603"/>
            <a:ext cx="1630199" cy="2790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92" name="Shape 192"/>
          <p:cNvGrpSpPr/>
          <p:nvPr/>
        </p:nvGrpSpPr>
        <p:grpSpPr>
          <a:xfrm>
            <a:off x="2978000" y="3984700"/>
            <a:ext cx="1393200" cy="385200"/>
            <a:chOff x="1711875" y="3984700"/>
            <a:chExt cx="1393200" cy="385200"/>
          </a:xfrm>
        </p:grpSpPr>
        <p:cxnSp>
          <p:nvCxnSpPr>
            <p:cNvPr id="193" name="Shape 193"/>
            <p:cNvCxnSpPr/>
            <p:nvPr/>
          </p:nvCxnSpPr>
          <p:spPr>
            <a:xfrm>
              <a:off x="1711875" y="4177300"/>
              <a:ext cx="1393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194" name="Shape 194"/>
            <p:cNvSpPr/>
            <p:nvPr/>
          </p:nvSpPr>
          <p:spPr>
            <a:xfrm>
              <a:off x="1889725" y="3984700"/>
              <a:ext cx="88800" cy="3852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95" name="Shape 195"/>
          <p:cNvCxnSpPr/>
          <p:nvPr/>
        </p:nvCxnSpPr>
        <p:spPr>
          <a:xfrm>
            <a:off x="5141525" y="4177300"/>
            <a:ext cx="1393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96" name="Shape 196"/>
          <p:cNvSpPr/>
          <p:nvPr/>
        </p:nvSpPr>
        <p:spPr>
          <a:xfrm>
            <a:off x="6208575" y="3984700"/>
            <a:ext cx="88800" cy="385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7" name="Shape 197"/>
          <p:cNvPicPr preferRelativeResize="0"/>
          <p:nvPr/>
        </p:nvPicPr>
        <p:blipFill>
          <a:blip r:embed="rId5">
            <a:alphaModFix amt="55000"/>
          </a:blip>
          <a:stretch>
            <a:fillRect/>
          </a:stretch>
        </p:blipFill>
        <p:spPr>
          <a:xfrm>
            <a:off x="2429425" y="3495650"/>
            <a:ext cx="2841876" cy="284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>
          <a:blip r:embed="rId5">
            <a:alphaModFix amt="55000"/>
          </a:blip>
          <a:stretch>
            <a:fillRect/>
          </a:stretch>
        </p:blipFill>
        <p:spPr>
          <a:xfrm>
            <a:off x="5469650" y="3495650"/>
            <a:ext cx="2841876" cy="284187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Shape 199"/>
          <p:cNvSpPr txBox="1"/>
          <p:nvPr/>
        </p:nvSpPr>
        <p:spPr>
          <a:xfrm>
            <a:off x="2699450" y="1736600"/>
            <a:ext cx="19503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900">
                <a:latin typeface="Oswald"/>
                <a:ea typeface="Oswald"/>
                <a:cs typeface="Oswald"/>
                <a:sym typeface="Oswald"/>
              </a:rPr>
              <a:t>Easy</a:t>
            </a:r>
          </a:p>
        </p:txBody>
      </p:sp>
      <p:sp>
        <p:nvSpPr>
          <p:cNvPr id="200" name="Shape 200"/>
          <p:cNvSpPr txBox="1"/>
          <p:nvPr/>
        </p:nvSpPr>
        <p:spPr>
          <a:xfrm>
            <a:off x="4862975" y="1736600"/>
            <a:ext cx="19503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900">
                <a:latin typeface="Oswald"/>
                <a:ea typeface="Oswald"/>
                <a:cs typeface="Oswald"/>
                <a:sym typeface="Oswald"/>
              </a:rPr>
              <a:t>Hard</a:t>
            </a:r>
          </a:p>
        </p:txBody>
      </p:sp>
      <p:pic>
        <p:nvPicPr>
          <p:cNvPr id="201" name="Shape 201"/>
          <p:cNvPicPr preferRelativeResize="0"/>
          <p:nvPr/>
        </p:nvPicPr>
        <p:blipFill rotWithShape="1">
          <a:blip r:embed="rId4">
            <a:alphaModFix/>
          </a:blip>
          <a:srcRect b="19100" l="39967" r="39967" t="0"/>
          <a:stretch/>
        </p:blipFill>
        <p:spPr>
          <a:xfrm>
            <a:off x="5141499" y="2201400"/>
            <a:ext cx="1393200" cy="173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 Prototype: Globe</a:t>
            </a:r>
          </a:p>
        </p:txBody>
      </p:sp>
      <p:grpSp>
        <p:nvGrpSpPr>
          <p:cNvPr id="207" name="Shape 207"/>
          <p:cNvGrpSpPr/>
          <p:nvPr/>
        </p:nvGrpSpPr>
        <p:grpSpPr>
          <a:xfrm>
            <a:off x="3641498" y="1213408"/>
            <a:ext cx="1861002" cy="3716197"/>
            <a:chOff x="3777176" y="1213408"/>
            <a:chExt cx="1861002" cy="3716197"/>
          </a:xfrm>
        </p:grpSpPr>
        <p:pic>
          <p:nvPicPr>
            <p:cNvPr id="208" name="Shape 20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77176" y="1213408"/>
              <a:ext cx="1861002" cy="371619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9" name="Shape 209"/>
            <p:cNvGrpSpPr/>
            <p:nvPr/>
          </p:nvGrpSpPr>
          <p:grpSpPr>
            <a:xfrm>
              <a:off x="3892527" y="1736671"/>
              <a:ext cx="1630200" cy="2790600"/>
              <a:chOff x="2859452" y="1736671"/>
              <a:chExt cx="1630200" cy="2790600"/>
            </a:xfrm>
          </p:grpSpPr>
          <p:sp>
            <p:nvSpPr>
              <p:cNvPr id="210" name="Shape 210"/>
              <p:cNvSpPr/>
              <p:nvPr/>
            </p:nvSpPr>
            <p:spPr>
              <a:xfrm>
                <a:off x="2859452" y="1736671"/>
                <a:ext cx="1630200" cy="27906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11" name="Shape 211"/>
              <p:cNvPicPr preferRelativeResize="0"/>
              <p:nvPr/>
            </p:nvPicPr>
            <p:blipFill rotWithShape="1">
              <a:blip r:embed="rId4">
                <a:alphaModFix/>
              </a:blip>
              <a:srcRect b="19100" l="79934" r="0" t="0"/>
              <a:stretch/>
            </p:blipFill>
            <p:spPr>
              <a:xfrm>
                <a:off x="2978000" y="2201393"/>
                <a:ext cx="1393200" cy="173999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12" name="Shape 212"/>
            <p:cNvPicPr preferRelativeResize="0"/>
            <p:nvPr/>
          </p:nvPicPr>
          <p:blipFill rotWithShape="1">
            <a:blip r:embed="rId5">
              <a:alphaModFix/>
            </a:blip>
            <a:srcRect b="53268" l="26394" r="48169" t="0"/>
            <a:stretch/>
          </p:blipFill>
          <p:spPr>
            <a:xfrm rot="2700000">
              <a:off x="4905117" y="3858622"/>
              <a:ext cx="512721" cy="5193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 Prototype: Globe (Lighting condition) </a:t>
            </a:r>
          </a:p>
        </p:txBody>
      </p:sp>
      <p:pic>
        <p:nvPicPr>
          <p:cNvPr id="218" name="Shape 218"/>
          <p:cNvPicPr preferRelativeResize="0"/>
          <p:nvPr/>
        </p:nvPicPr>
        <p:blipFill rotWithShape="1">
          <a:blip r:embed="rId3">
            <a:alphaModFix/>
          </a:blip>
          <a:srcRect b="53268" l="26394" r="48169" t="0"/>
          <a:stretch/>
        </p:blipFill>
        <p:spPr>
          <a:xfrm rot="2700002">
            <a:off x="6920690" y="2539099"/>
            <a:ext cx="1560325" cy="158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738750">
            <a:off x="7358000" y="938010"/>
            <a:ext cx="2028445" cy="10243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" name="Shape 220"/>
          <p:cNvGrpSpPr/>
          <p:nvPr/>
        </p:nvGrpSpPr>
        <p:grpSpPr>
          <a:xfrm>
            <a:off x="3641498" y="1213408"/>
            <a:ext cx="1861002" cy="3716197"/>
            <a:chOff x="3777176" y="1213408"/>
            <a:chExt cx="1861002" cy="3716197"/>
          </a:xfrm>
        </p:grpSpPr>
        <p:pic>
          <p:nvPicPr>
            <p:cNvPr id="221" name="Shape 2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77176" y="1213408"/>
              <a:ext cx="1861002" cy="371619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2" name="Shape 222"/>
            <p:cNvGrpSpPr/>
            <p:nvPr/>
          </p:nvGrpSpPr>
          <p:grpSpPr>
            <a:xfrm>
              <a:off x="3892527" y="1736671"/>
              <a:ext cx="1630200" cy="2790600"/>
              <a:chOff x="2859452" y="1736671"/>
              <a:chExt cx="1630200" cy="2790600"/>
            </a:xfrm>
          </p:grpSpPr>
          <p:sp>
            <p:nvSpPr>
              <p:cNvPr id="223" name="Shape 223"/>
              <p:cNvSpPr/>
              <p:nvPr/>
            </p:nvSpPr>
            <p:spPr>
              <a:xfrm>
                <a:off x="2859452" y="1736671"/>
                <a:ext cx="1630200" cy="27906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24" name="Shape 224"/>
              <p:cNvPicPr preferRelativeResize="0"/>
              <p:nvPr/>
            </p:nvPicPr>
            <p:blipFill rotWithShape="1">
              <a:blip r:embed="rId6">
                <a:alphaModFix/>
              </a:blip>
              <a:srcRect b="19100" l="79934" r="0" t="0"/>
              <a:stretch/>
            </p:blipFill>
            <p:spPr>
              <a:xfrm>
                <a:off x="2978000" y="2201393"/>
                <a:ext cx="1393200" cy="173999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25" name="Shape 225"/>
            <p:cNvPicPr preferRelativeResize="0"/>
            <p:nvPr/>
          </p:nvPicPr>
          <p:blipFill rotWithShape="1">
            <a:blip r:embed="rId3">
              <a:alphaModFix/>
            </a:blip>
            <a:srcRect b="53268" l="26394" r="48169" t="0"/>
            <a:stretch/>
          </p:blipFill>
          <p:spPr>
            <a:xfrm rot="2700000">
              <a:off x="4905117" y="3858622"/>
              <a:ext cx="512721" cy="51931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26" name="Shape 226"/>
          <p:cNvCxnSpPr/>
          <p:nvPr/>
        </p:nvCxnSpPr>
        <p:spPr>
          <a:xfrm flipH="1" rot="10800000">
            <a:off x="5567700" y="3637250"/>
            <a:ext cx="1303500" cy="40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Shape 231"/>
          <p:cNvGrpSpPr/>
          <p:nvPr/>
        </p:nvGrpSpPr>
        <p:grpSpPr>
          <a:xfrm>
            <a:off x="3641498" y="1213408"/>
            <a:ext cx="1861002" cy="3716197"/>
            <a:chOff x="3777176" y="1213408"/>
            <a:chExt cx="1861002" cy="3716197"/>
          </a:xfrm>
        </p:grpSpPr>
        <p:pic>
          <p:nvPicPr>
            <p:cNvPr id="232" name="Shape 2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77176" y="1213408"/>
              <a:ext cx="1861002" cy="371619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3" name="Shape 233"/>
            <p:cNvGrpSpPr/>
            <p:nvPr/>
          </p:nvGrpSpPr>
          <p:grpSpPr>
            <a:xfrm>
              <a:off x="3892527" y="1736671"/>
              <a:ext cx="1630200" cy="2790600"/>
              <a:chOff x="2859452" y="1736671"/>
              <a:chExt cx="1630200" cy="2790600"/>
            </a:xfrm>
          </p:grpSpPr>
          <p:sp>
            <p:nvSpPr>
              <p:cNvPr id="234" name="Shape 234"/>
              <p:cNvSpPr/>
              <p:nvPr/>
            </p:nvSpPr>
            <p:spPr>
              <a:xfrm>
                <a:off x="2859452" y="1736671"/>
                <a:ext cx="1630200" cy="27906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35" name="Shape 235"/>
              <p:cNvPicPr preferRelativeResize="0"/>
              <p:nvPr/>
            </p:nvPicPr>
            <p:blipFill rotWithShape="1">
              <a:blip r:embed="rId4">
                <a:alphaModFix/>
              </a:blip>
              <a:srcRect b="19100" l="79934" r="0" t="0"/>
              <a:stretch/>
            </p:blipFill>
            <p:spPr>
              <a:xfrm>
                <a:off x="2978000" y="2201393"/>
                <a:ext cx="1393200" cy="173999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36" name="Shape 236"/>
            <p:cNvPicPr preferRelativeResize="0"/>
            <p:nvPr/>
          </p:nvPicPr>
          <p:blipFill rotWithShape="1">
            <a:blip r:embed="rId5">
              <a:alphaModFix/>
            </a:blip>
            <a:srcRect b="53268" l="26394" r="48169" t="0"/>
            <a:stretch/>
          </p:blipFill>
          <p:spPr>
            <a:xfrm rot="2700000">
              <a:off x="4905117" y="3858622"/>
              <a:ext cx="512721" cy="5193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7" name="Shape 2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 Prototype: Globe (color chooser)</a:t>
            </a:r>
          </a:p>
        </p:txBody>
      </p:sp>
      <p:pic>
        <p:nvPicPr>
          <p:cNvPr id="238" name="Shape 238"/>
          <p:cNvPicPr preferRelativeResize="0"/>
          <p:nvPr/>
        </p:nvPicPr>
        <p:blipFill rotWithShape="1">
          <a:blip r:embed="rId5">
            <a:alphaModFix/>
          </a:blip>
          <a:srcRect b="53268" l="26394" r="48169" t="0"/>
          <a:stretch/>
        </p:blipFill>
        <p:spPr>
          <a:xfrm rot="2700002">
            <a:off x="6920690" y="2539099"/>
            <a:ext cx="1560325" cy="158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88975" y="3006575"/>
            <a:ext cx="2841876" cy="284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>
          <a:blip r:embed="rId6">
            <a:alphaModFix amt="55000"/>
          </a:blip>
          <a:stretch>
            <a:fillRect/>
          </a:stretch>
        </p:blipFill>
        <p:spPr>
          <a:xfrm>
            <a:off x="4637844" y="3899637"/>
            <a:ext cx="1428674" cy="14286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Shape 241"/>
          <p:cNvCxnSpPr/>
          <p:nvPr/>
        </p:nvCxnSpPr>
        <p:spPr>
          <a:xfrm flipH="1" rot="10800000">
            <a:off x="5567700" y="3637250"/>
            <a:ext cx="1303500" cy="40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Shape 246"/>
          <p:cNvGrpSpPr/>
          <p:nvPr/>
        </p:nvGrpSpPr>
        <p:grpSpPr>
          <a:xfrm>
            <a:off x="3641498" y="1213408"/>
            <a:ext cx="1861002" cy="3716197"/>
            <a:chOff x="3777176" y="1213408"/>
            <a:chExt cx="1861002" cy="3716197"/>
          </a:xfrm>
        </p:grpSpPr>
        <p:pic>
          <p:nvPicPr>
            <p:cNvPr id="247" name="Shape 2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77176" y="1213408"/>
              <a:ext cx="1861002" cy="371619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8" name="Shape 248"/>
            <p:cNvGrpSpPr/>
            <p:nvPr/>
          </p:nvGrpSpPr>
          <p:grpSpPr>
            <a:xfrm>
              <a:off x="3892527" y="1736671"/>
              <a:ext cx="1630200" cy="2790600"/>
              <a:chOff x="2859452" y="1736671"/>
              <a:chExt cx="1630200" cy="2790600"/>
            </a:xfrm>
          </p:grpSpPr>
          <p:sp>
            <p:nvSpPr>
              <p:cNvPr id="249" name="Shape 249"/>
              <p:cNvSpPr/>
              <p:nvPr/>
            </p:nvSpPr>
            <p:spPr>
              <a:xfrm>
                <a:off x="2859452" y="1736671"/>
                <a:ext cx="1630200" cy="27906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50" name="Shape 250"/>
              <p:cNvPicPr preferRelativeResize="0"/>
              <p:nvPr/>
            </p:nvPicPr>
            <p:blipFill rotWithShape="1">
              <a:blip r:embed="rId4">
                <a:alphaModFix/>
              </a:blip>
              <a:srcRect b="19100" l="79934" r="0" t="0"/>
              <a:stretch/>
            </p:blipFill>
            <p:spPr>
              <a:xfrm>
                <a:off x="2978000" y="2201393"/>
                <a:ext cx="1393200" cy="173999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51" name="Shape 251"/>
            <p:cNvPicPr preferRelativeResize="0"/>
            <p:nvPr/>
          </p:nvPicPr>
          <p:blipFill rotWithShape="1">
            <a:blip r:embed="rId5">
              <a:alphaModFix/>
            </a:blip>
            <a:srcRect b="53268" l="26394" r="48169" t="0"/>
            <a:stretch/>
          </p:blipFill>
          <p:spPr>
            <a:xfrm rot="2700000">
              <a:off x="4905117" y="3858622"/>
              <a:ext cx="512721" cy="5193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2" name="Shape 2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 Prototype: Coloring</a:t>
            </a:r>
          </a:p>
        </p:txBody>
      </p:sp>
      <p:sp>
        <p:nvSpPr>
          <p:cNvPr id="253" name="Shape 253"/>
          <p:cNvSpPr/>
          <p:nvPr/>
        </p:nvSpPr>
        <p:spPr>
          <a:xfrm>
            <a:off x="4522575" y="2973850"/>
            <a:ext cx="263650" cy="232025"/>
          </a:xfrm>
          <a:custGeom>
            <a:pathLst>
              <a:path extrusionOk="0" h="9281" w="10546">
                <a:moveTo>
                  <a:pt x="0" y="0"/>
                </a:moveTo>
                <a:lnTo>
                  <a:pt x="1265" y="9281"/>
                </a:lnTo>
                <a:lnTo>
                  <a:pt x="10546" y="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</p:sp>
      <p:pic>
        <p:nvPicPr>
          <p:cNvPr id="254" name="Shape 2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0924" y="2833012"/>
            <a:ext cx="1045348" cy="1045348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/>
          <p:nvPr/>
        </p:nvSpPr>
        <p:spPr>
          <a:xfrm>
            <a:off x="6386070" y="2267090"/>
            <a:ext cx="992932" cy="873829"/>
          </a:xfrm>
          <a:custGeom>
            <a:pathLst>
              <a:path extrusionOk="0" h="9281" w="10546">
                <a:moveTo>
                  <a:pt x="0" y="0"/>
                </a:moveTo>
                <a:lnTo>
                  <a:pt x="1265" y="9281"/>
                </a:lnTo>
                <a:lnTo>
                  <a:pt x="10546" y="0"/>
                </a:lnTo>
                <a:close/>
              </a:path>
            </a:pathLst>
          </a:custGeom>
          <a:solidFill>
            <a:srgbClr val="999999"/>
          </a:solidFill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pic>
        <p:nvPicPr>
          <p:cNvPr id="256" name="Shape 256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>
            <a:off x="5776399" y="1660479"/>
            <a:ext cx="3936900" cy="393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7" name="Shape 257"/>
          <p:cNvCxnSpPr/>
          <p:nvPr/>
        </p:nvCxnSpPr>
        <p:spPr>
          <a:xfrm>
            <a:off x="4923825" y="3401225"/>
            <a:ext cx="1302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 Prototype: Scoring</a:t>
            </a:r>
          </a:p>
        </p:txBody>
      </p:sp>
      <p:grpSp>
        <p:nvGrpSpPr>
          <p:cNvPr id="263" name="Shape 263"/>
          <p:cNvGrpSpPr/>
          <p:nvPr/>
        </p:nvGrpSpPr>
        <p:grpSpPr>
          <a:xfrm>
            <a:off x="3641498" y="1213408"/>
            <a:ext cx="1861002" cy="3716197"/>
            <a:chOff x="3777176" y="1213408"/>
            <a:chExt cx="1861002" cy="3716197"/>
          </a:xfrm>
        </p:grpSpPr>
        <p:pic>
          <p:nvPicPr>
            <p:cNvPr id="264" name="Shape 2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77176" y="1213408"/>
              <a:ext cx="1861002" cy="37161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" name="Shape 265"/>
            <p:cNvSpPr/>
            <p:nvPr/>
          </p:nvSpPr>
          <p:spPr>
            <a:xfrm>
              <a:off x="3892527" y="1736671"/>
              <a:ext cx="1630200" cy="2790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266" name="Shape 266"/>
            <p:cNvPicPr preferRelativeResize="0"/>
            <p:nvPr/>
          </p:nvPicPr>
          <p:blipFill rotWithShape="1">
            <a:blip r:embed="rId4">
              <a:alphaModFix/>
            </a:blip>
            <a:srcRect b="53268" l="26394" r="48169" t="0"/>
            <a:stretch/>
          </p:blipFill>
          <p:spPr>
            <a:xfrm rot="2700000">
              <a:off x="4905117" y="3858622"/>
              <a:ext cx="512721" cy="519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Shape 267"/>
            <p:cNvPicPr preferRelativeResize="0"/>
            <p:nvPr/>
          </p:nvPicPr>
          <p:blipFill rotWithShape="1">
            <a:blip r:embed="rId5">
              <a:alphaModFix amt="69000"/>
            </a:blip>
            <a:srcRect b="50184" l="50389" r="0" t="0"/>
            <a:stretch/>
          </p:blipFill>
          <p:spPr>
            <a:xfrm>
              <a:off x="3961750" y="2277599"/>
              <a:ext cx="1491750" cy="15818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8" name="Shape 268"/>
          <p:cNvPicPr preferRelativeResize="0"/>
          <p:nvPr/>
        </p:nvPicPr>
        <p:blipFill>
          <a:blip r:embed="rId6">
            <a:alphaModFix amt="55000"/>
          </a:blip>
          <a:stretch>
            <a:fillRect/>
          </a:stretch>
        </p:blipFill>
        <p:spPr>
          <a:xfrm>
            <a:off x="4298950" y="2697337"/>
            <a:ext cx="2841876" cy="284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 Prototype: Scoring</a:t>
            </a:r>
          </a:p>
        </p:txBody>
      </p:sp>
      <p:grpSp>
        <p:nvGrpSpPr>
          <p:cNvPr id="274" name="Shape 274"/>
          <p:cNvGrpSpPr/>
          <p:nvPr/>
        </p:nvGrpSpPr>
        <p:grpSpPr>
          <a:xfrm>
            <a:off x="3641498" y="1213408"/>
            <a:ext cx="1861002" cy="3716197"/>
            <a:chOff x="3777176" y="1213408"/>
            <a:chExt cx="1861002" cy="3716197"/>
          </a:xfrm>
        </p:grpSpPr>
        <p:pic>
          <p:nvPicPr>
            <p:cNvPr id="275" name="Shape 27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77176" y="1213408"/>
              <a:ext cx="1861002" cy="37161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6" name="Shape 276"/>
            <p:cNvSpPr/>
            <p:nvPr/>
          </p:nvSpPr>
          <p:spPr>
            <a:xfrm>
              <a:off x="3892527" y="1736671"/>
              <a:ext cx="1630200" cy="2790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277" name="Shape 277"/>
            <p:cNvPicPr preferRelativeResize="0"/>
            <p:nvPr/>
          </p:nvPicPr>
          <p:blipFill rotWithShape="1">
            <a:blip r:embed="rId4">
              <a:alphaModFix/>
            </a:blip>
            <a:srcRect b="53268" l="26394" r="48169" t="0"/>
            <a:stretch/>
          </p:blipFill>
          <p:spPr>
            <a:xfrm rot="2700000">
              <a:off x="4905117" y="3858622"/>
              <a:ext cx="512721" cy="519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" name="Shape 278"/>
            <p:cNvPicPr preferRelativeResize="0"/>
            <p:nvPr/>
          </p:nvPicPr>
          <p:blipFill rotWithShape="1">
            <a:blip r:embed="rId5">
              <a:alphaModFix amt="69000"/>
            </a:blip>
            <a:srcRect b="50184" l="50389" r="0" t="0"/>
            <a:stretch/>
          </p:blipFill>
          <p:spPr>
            <a:xfrm>
              <a:off x="3961750" y="2277599"/>
              <a:ext cx="1491750" cy="15818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9" name="Shape 279"/>
          <p:cNvPicPr preferRelativeResize="0"/>
          <p:nvPr/>
        </p:nvPicPr>
        <p:blipFill>
          <a:blip r:embed="rId6">
            <a:alphaModFix amt="55000"/>
          </a:blip>
          <a:stretch>
            <a:fillRect/>
          </a:stretch>
        </p:blipFill>
        <p:spPr>
          <a:xfrm>
            <a:off x="4298950" y="2697337"/>
            <a:ext cx="2841876" cy="284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Shape 280"/>
          <p:cNvPicPr preferRelativeResize="0"/>
          <p:nvPr/>
        </p:nvPicPr>
        <p:blipFill rotWithShape="1">
          <a:blip r:embed="rId7">
            <a:alphaModFix/>
          </a:blip>
          <a:srcRect b="50184" l="50389" r="0" t="0"/>
          <a:stretch/>
        </p:blipFill>
        <p:spPr>
          <a:xfrm>
            <a:off x="6171300" y="2280574"/>
            <a:ext cx="1491750" cy="158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Shape 281"/>
          <p:cNvPicPr preferRelativeResize="0"/>
          <p:nvPr/>
        </p:nvPicPr>
        <p:blipFill rotWithShape="1">
          <a:blip r:embed="rId8">
            <a:alphaModFix/>
          </a:blip>
          <a:srcRect b="0" l="0" r="0" t="9706"/>
          <a:stretch/>
        </p:blipFill>
        <p:spPr>
          <a:xfrm rot="3246567">
            <a:off x="7190740" y="2444013"/>
            <a:ext cx="1482518" cy="880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Shape 28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6738750">
            <a:off x="7358000" y="938010"/>
            <a:ext cx="2028445" cy="1024398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/>
          <p:nvPr/>
        </p:nvSpPr>
        <p:spPr>
          <a:xfrm>
            <a:off x="5286675" y="2738261"/>
            <a:ext cx="729600" cy="291900"/>
          </a:xfrm>
          <a:prstGeom prst="leftRightArrow">
            <a:avLst>
              <a:gd fmla="val 47057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B7B7B7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Minesweeper 3D</a:t>
            </a:r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(박훈민)</a:t>
            </a:r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4325" y="1215049"/>
            <a:ext cx="3291249" cy="329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Shape 288"/>
          <p:cNvGrpSpPr/>
          <p:nvPr/>
        </p:nvGrpSpPr>
        <p:grpSpPr>
          <a:xfrm>
            <a:off x="3596850" y="1213408"/>
            <a:ext cx="1950300" cy="3716197"/>
            <a:chOff x="3732475" y="1213408"/>
            <a:chExt cx="1950300" cy="3716197"/>
          </a:xfrm>
        </p:grpSpPr>
        <p:pic>
          <p:nvPicPr>
            <p:cNvPr id="289" name="Shape 28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77176" y="1213408"/>
              <a:ext cx="1861002" cy="37161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" name="Shape 290"/>
            <p:cNvSpPr/>
            <p:nvPr/>
          </p:nvSpPr>
          <p:spPr>
            <a:xfrm>
              <a:off x="3892527" y="1736671"/>
              <a:ext cx="1630200" cy="2790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291" name="Shape 291"/>
            <p:cNvPicPr preferRelativeResize="0"/>
            <p:nvPr/>
          </p:nvPicPr>
          <p:blipFill rotWithShape="1">
            <a:blip r:embed="rId4">
              <a:alphaModFix/>
            </a:blip>
            <a:srcRect b="53268" l="26394" r="48169" t="0"/>
            <a:stretch/>
          </p:blipFill>
          <p:spPr>
            <a:xfrm rot="2700000">
              <a:off x="4905117" y="3858622"/>
              <a:ext cx="512721" cy="519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Shape 292"/>
            <p:cNvPicPr preferRelativeResize="0"/>
            <p:nvPr/>
          </p:nvPicPr>
          <p:blipFill rotWithShape="1">
            <a:blip r:embed="rId5">
              <a:alphaModFix amt="69000"/>
            </a:blip>
            <a:srcRect b="50184" l="50389" r="0" t="0"/>
            <a:stretch/>
          </p:blipFill>
          <p:spPr>
            <a:xfrm>
              <a:off x="3961750" y="2277599"/>
              <a:ext cx="1491750" cy="1581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3" name="Shape 293"/>
            <p:cNvSpPr txBox="1"/>
            <p:nvPr/>
          </p:nvSpPr>
          <p:spPr>
            <a:xfrm>
              <a:off x="3732475" y="1791675"/>
              <a:ext cx="1950300" cy="45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900">
                  <a:latin typeface="Oswald"/>
                  <a:ea typeface="Oswald"/>
                  <a:cs typeface="Oswald"/>
                  <a:sym typeface="Oswald"/>
                </a:rPr>
                <a:t>90% Accurate</a:t>
              </a:r>
            </a:p>
          </p:txBody>
        </p:sp>
      </p:grpSp>
      <p:sp>
        <p:nvSpPr>
          <p:cNvPr id="294" name="Shape 2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 Prototype: Scoring</a:t>
            </a:r>
          </a:p>
        </p:txBody>
      </p:sp>
      <p:pic>
        <p:nvPicPr>
          <p:cNvPr id="295" name="Shape 295"/>
          <p:cNvPicPr preferRelativeResize="0"/>
          <p:nvPr/>
        </p:nvPicPr>
        <p:blipFill>
          <a:blip r:embed="rId6">
            <a:alphaModFix amt="55000"/>
          </a:blip>
          <a:stretch>
            <a:fillRect/>
          </a:stretch>
        </p:blipFill>
        <p:spPr>
          <a:xfrm>
            <a:off x="4298950" y="2697337"/>
            <a:ext cx="2841876" cy="284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 rotWithShape="1">
          <a:blip r:embed="rId7">
            <a:alphaModFix/>
          </a:blip>
          <a:srcRect b="50184" l="50389" r="0" t="0"/>
          <a:stretch/>
        </p:blipFill>
        <p:spPr>
          <a:xfrm>
            <a:off x="6171300" y="2280574"/>
            <a:ext cx="1491750" cy="158184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/>
          <p:nvPr/>
        </p:nvSpPr>
        <p:spPr>
          <a:xfrm>
            <a:off x="5286675" y="2738261"/>
            <a:ext cx="729600" cy="291900"/>
          </a:xfrm>
          <a:prstGeom prst="leftRightArrow">
            <a:avLst>
              <a:gd fmla="val 47057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Shape 302"/>
          <p:cNvGrpSpPr/>
          <p:nvPr/>
        </p:nvGrpSpPr>
        <p:grpSpPr>
          <a:xfrm>
            <a:off x="3641498" y="1289608"/>
            <a:ext cx="1861002" cy="3716197"/>
            <a:chOff x="3641726" y="1289608"/>
            <a:chExt cx="1861002" cy="3716197"/>
          </a:xfrm>
        </p:grpSpPr>
        <p:pic>
          <p:nvPicPr>
            <p:cNvPr id="303" name="Shape 30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41726" y="1289608"/>
              <a:ext cx="1861002" cy="37161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4" name="Shape 304"/>
            <p:cNvSpPr/>
            <p:nvPr/>
          </p:nvSpPr>
          <p:spPr>
            <a:xfrm>
              <a:off x="3756882" y="1812803"/>
              <a:ext cx="1630200" cy="2790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305" name="Shape 305"/>
            <p:cNvPicPr preferRelativeResize="0"/>
            <p:nvPr/>
          </p:nvPicPr>
          <p:blipFill rotWithShape="1">
            <a:blip r:embed="rId4">
              <a:alphaModFix/>
            </a:blip>
            <a:srcRect b="7961" l="15480" r="17477" t="19789"/>
            <a:stretch/>
          </p:blipFill>
          <p:spPr>
            <a:xfrm>
              <a:off x="3768225" y="3395724"/>
              <a:ext cx="1602649" cy="1207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Shape 30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54450" y="1812800"/>
              <a:ext cx="1630200" cy="1630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7" name="Shape 3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 Prototype: Changing difficulty by material</a:t>
            </a:r>
          </a:p>
        </p:txBody>
      </p:sp>
      <p:pic>
        <p:nvPicPr>
          <p:cNvPr id="308" name="Shape 308"/>
          <p:cNvPicPr preferRelativeResize="0"/>
          <p:nvPr/>
        </p:nvPicPr>
        <p:blipFill rotWithShape="1">
          <a:blip r:embed="rId6">
            <a:alphaModFix/>
          </a:blip>
          <a:srcRect b="3422" l="58027" r="2487" t="26308"/>
          <a:stretch/>
        </p:blipFill>
        <p:spPr>
          <a:xfrm>
            <a:off x="6235874" y="1637200"/>
            <a:ext cx="1044124" cy="104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Shape 309"/>
          <p:cNvPicPr preferRelativeResize="0"/>
          <p:nvPr/>
        </p:nvPicPr>
        <p:blipFill rotWithShape="1">
          <a:blip r:embed="rId7">
            <a:alphaModFix/>
          </a:blip>
          <a:srcRect b="37762" l="45651" r="40968" t="39271"/>
          <a:stretch/>
        </p:blipFill>
        <p:spPr>
          <a:xfrm>
            <a:off x="6235875" y="3305350"/>
            <a:ext cx="1044124" cy="100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Shape 310"/>
          <p:cNvSpPr txBox="1"/>
          <p:nvPr/>
        </p:nvSpPr>
        <p:spPr>
          <a:xfrm>
            <a:off x="5782787" y="4313450"/>
            <a:ext cx="19503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900">
                <a:latin typeface="Oswald"/>
                <a:ea typeface="Oswald"/>
                <a:cs typeface="Oswald"/>
                <a:sym typeface="Oswald"/>
              </a:rPr>
              <a:t>Hard</a:t>
            </a:r>
          </a:p>
        </p:txBody>
      </p:sp>
      <p:sp>
        <p:nvSpPr>
          <p:cNvPr id="311" name="Shape 311"/>
          <p:cNvSpPr txBox="1"/>
          <p:nvPr/>
        </p:nvSpPr>
        <p:spPr>
          <a:xfrm>
            <a:off x="5782787" y="2685875"/>
            <a:ext cx="19503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900">
                <a:latin typeface="Oswald"/>
                <a:ea typeface="Oswald"/>
                <a:cs typeface="Oswald"/>
                <a:sym typeface="Oswald"/>
              </a:rPr>
              <a:t>Easy</a:t>
            </a:r>
          </a:p>
        </p:txBody>
      </p:sp>
      <p:pic>
        <p:nvPicPr>
          <p:cNvPr id="312" name="Shape 312"/>
          <p:cNvPicPr preferRelativeResize="0"/>
          <p:nvPr/>
        </p:nvPicPr>
        <p:blipFill>
          <a:blip r:embed="rId8">
            <a:alphaModFix amt="55000"/>
          </a:blip>
          <a:stretch>
            <a:fillRect/>
          </a:stretch>
        </p:blipFill>
        <p:spPr>
          <a:xfrm>
            <a:off x="4203525" y="3571850"/>
            <a:ext cx="2841876" cy="284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" name="Shape 317"/>
          <p:cNvCxnSpPr/>
          <p:nvPr/>
        </p:nvCxnSpPr>
        <p:spPr>
          <a:xfrm>
            <a:off x="5999100" y="2976125"/>
            <a:ext cx="47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18" name="Shape 318"/>
          <p:cNvSpPr/>
          <p:nvPr/>
        </p:nvSpPr>
        <p:spPr>
          <a:xfrm>
            <a:off x="6349200" y="1259250"/>
            <a:ext cx="2560800" cy="3170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Android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program</a:t>
            </a:r>
          </a:p>
        </p:txBody>
      </p:sp>
      <p:sp>
        <p:nvSpPr>
          <p:cNvPr id="319" name="Shape 319"/>
          <p:cNvSpPr/>
          <p:nvPr/>
        </p:nvSpPr>
        <p:spPr>
          <a:xfrm>
            <a:off x="2874200" y="1259250"/>
            <a:ext cx="3288300" cy="3606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Execution environment</a:t>
            </a:r>
          </a:p>
        </p:txBody>
      </p:sp>
      <p:cxnSp>
        <p:nvCxnSpPr>
          <p:cNvPr id="320" name="Shape 320"/>
          <p:cNvCxnSpPr/>
          <p:nvPr/>
        </p:nvCxnSpPr>
        <p:spPr>
          <a:xfrm rot="10800000">
            <a:off x="1402450" y="3030500"/>
            <a:ext cx="18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21" name="Shape 321"/>
          <p:cNvSpPr/>
          <p:nvPr/>
        </p:nvSpPr>
        <p:spPr>
          <a:xfrm>
            <a:off x="3115250" y="2763550"/>
            <a:ext cx="2895000" cy="1944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Android device</a:t>
            </a:r>
          </a:p>
        </p:txBody>
      </p:sp>
      <p:sp>
        <p:nvSpPr>
          <p:cNvPr id="322" name="Shape 3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System Design</a:t>
            </a:r>
          </a:p>
        </p:txBody>
      </p:sp>
      <p:sp>
        <p:nvSpPr>
          <p:cNvPr id="323" name="Shape 323"/>
          <p:cNvSpPr/>
          <p:nvPr/>
        </p:nvSpPr>
        <p:spPr>
          <a:xfrm>
            <a:off x="3704800" y="4005992"/>
            <a:ext cx="1716000" cy="36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Vibrator</a:t>
            </a:r>
          </a:p>
        </p:txBody>
      </p:sp>
      <p:cxnSp>
        <p:nvCxnSpPr>
          <p:cNvPr id="324" name="Shape 324"/>
          <p:cNvCxnSpPr>
            <a:stCxn id="323" idx="1"/>
          </p:cNvCxnSpPr>
          <p:nvPr/>
        </p:nvCxnSpPr>
        <p:spPr>
          <a:xfrm rot="10800000">
            <a:off x="1402600" y="4188242"/>
            <a:ext cx="2302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25" name="Shape 325"/>
          <p:cNvSpPr/>
          <p:nvPr/>
        </p:nvSpPr>
        <p:spPr>
          <a:xfrm>
            <a:off x="3704800" y="3433024"/>
            <a:ext cx="1716000" cy="36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Touch screen</a:t>
            </a:r>
          </a:p>
        </p:txBody>
      </p:sp>
      <p:cxnSp>
        <p:nvCxnSpPr>
          <p:cNvPr id="326" name="Shape 326"/>
          <p:cNvCxnSpPr/>
          <p:nvPr/>
        </p:nvCxnSpPr>
        <p:spPr>
          <a:xfrm>
            <a:off x="937625" y="3615275"/>
            <a:ext cx="258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27" name="Shape 327"/>
          <p:cNvSpPr/>
          <p:nvPr/>
        </p:nvSpPr>
        <p:spPr>
          <a:xfrm>
            <a:off x="364425" y="2237550"/>
            <a:ext cx="980400" cy="2576100"/>
          </a:xfrm>
          <a:prstGeom prst="roundRect">
            <a:avLst>
              <a:gd fmla="val 2747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User</a:t>
            </a:r>
          </a:p>
        </p:txBody>
      </p:sp>
      <p:sp>
        <p:nvSpPr>
          <p:cNvPr id="328" name="Shape 328"/>
          <p:cNvSpPr txBox="1"/>
          <p:nvPr/>
        </p:nvSpPr>
        <p:spPr>
          <a:xfrm>
            <a:off x="2026287" y="2660000"/>
            <a:ext cx="5850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View</a:t>
            </a:r>
          </a:p>
        </p:txBody>
      </p:sp>
      <p:sp>
        <p:nvSpPr>
          <p:cNvPr id="329" name="Shape 329"/>
          <p:cNvSpPr txBox="1"/>
          <p:nvPr/>
        </p:nvSpPr>
        <p:spPr>
          <a:xfrm>
            <a:off x="2026287" y="3264300"/>
            <a:ext cx="5850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Input</a:t>
            </a:r>
          </a:p>
        </p:txBody>
      </p:sp>
      <p:sp>
        <p:nvSpPr>
          <p:cNvPr id="330" name="Shape 330"/>
          <p:cNvSpPr txBox="1"/>
          <p:nvPr/>
        </p:nvSpPr>
        <p:spPr>
          <a:xfrm>
            <a:off x="1901725" y="3861300"/>
            <a:ext cx="11388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Feedback</a:t>
            </a:r>
          </a:p>
        </p:txBody>
      </p:sp>
      <p:pic>
        <p:nvPicPr>
          <p:cNvPr id="331" name="Shape 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4199" y="2043771"/>
            <a:ext cx="980400" cy="427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Shape 3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0524" y="1849237"/>
            <a:ext cx="752275" cy="75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Shape 3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0350" y="2035370"/>
            <a:ext cx="1172460" cy="4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Shape 334"/>
          <p:cNvSpPr/>
          <p:nvPr/>
        </p:nvSpPr>
        <p:spPr>
          <a:xfrm>
            <a:off x="6806100" y="3358660"/>
            <a:ext cx="1647000" cy="307200"/>
          </a:xfrm>
          <a:prstGeom prst="roundRect">
            <a:avLst>
              <a:gd fmla="val 2747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Renderer</a:t>
            </a:r>
          </a:p>
        </p:txBody>
      </p:sp>
      <p:sp>
        <p:nvSpPr>
          <p:cNvPr id="335" name="Shape 335"/>
          <p:cNvSpPr/>
          <p:nvPr/>
        </p:nvSpPr>
        <p:spPr>
          <a:xfrm>
            <a:off x="6806100" y="3815785"/>
            <a:ext cx="1647000" cy="307200"/>
          </a:xfrm>
          <a:prstGeom prst="roundRect">
            <a:avLst>
              <a:gd fmla="val 2747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sp>
        <p:nvSpPr>
          <p:cNvPr id="336" name="Shape 336"/>
          <p:cNvSpPr/>
          <p:nvPr/>
        </p:nvSpPr>
        <p:spPr>
          <a:xfrm>
            <a:off x="6806100" y="2901535"/>
            <a:ext cx="1647000" cy="307200"/>
          </a:xfrm>
          <a:prstGeom prst="roundRect">
            <a:avLst>
              <a:gd fmla="val 2747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Light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Shape 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1949" y="331574"/>
            <a:ext cx="3940099" cy="2955074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Shape 342"/>
          <p:cNvSpPr txBox="1"/>
          <p:nvPr>
            <p:ph type="ctrTitle"/>
          </p:nvPr>
        </p:nvSpPr>
        <p:spPr>
          <a:xfrm>
            <a:off x="311708" y="2261350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Blowing Bubble</a:t>
            </a:r>
          </a:p>
        </p:txBody>
      </p:sp>
      <p:sp>
        <p:nvSpPr>
          <p:cNvPr id="343" name="Shape 343"/>
          <p:cNvSpPr txBox="1"/>
          <p:nvPr>
            <p:ph idx="1" type="subTitle"/>
          </p:nvPr>
        </p:nvSpPr>
        <p:spPr>
          <a:xfrm>
            <a:off x="311700" y="4350900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Sang-Gyun An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Story + Summary</a:t>
            </a:r>
          </a:p>
        </p:txBody>
      </p:sp>
      <p:grpSp>
        <p:nvGrpSpPr>
          <p:cNvPr id="349" name="Shape 349"/>
          <p:cNvGrpSpPr/>
          <p:nvPr/>
        </p:nvGrpSpPr>
        <p:grpSpPr>
          <a:xfrm rot="1585354">
            <a:off x="6590800" y="2501287"/>
            <a:ext cx="2627564" cy="2678639"/>
            <a:chOff x="5398200" y="1518025"/>
            <a:chExt cx="3397950" cy="3464000"/>
          </a:xfrm>
        </p:grpSpPr>
        <p:pic>
          <p:nvPicPr>
            <p:cNvPr id="350" name="Shape 350"/>
            <p:cNvPicPr preferRelativeResize="0"/>
            <p:nvPr/>
          </p:nvPicPr>
          <p:blipFill rotWithShape="1">
            <a:blip r:embed="rId3">
              <a:alphaModFix/>
            </a:blip>
            <a:srcRect b="0" l="28305" r="0" t="0"/>
            <a:stretch/>
          </p:blipFill>
          <p:spPr>
            <a:xfrm>
              <a:off x="5621849" y="1518025"/>
              <a:ext cx="3174300" cy="3324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1" name="Shape 351"/>
            <p:cNvSpPr/>
            <p:nvPr/>
          </p:nvSpPr>
          <p:spPr>
            <a:xfrm>
              <a:off x="5398200" y="3602925"/>
              <a:ext cx="789000" cy="1379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Shape 352"/>
          <p:cNvSpPr/>
          <p:nvPr/>
        </p:nvSpPr>
        <p:spPr>
          <a:xfrm>
            <a:off x="5519075" y="2257450"/>
            <a:ext cx="1091700" cy="1091700"/>
          </a:xfrm>
          <a:prstGeom prst="ellipse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53" name="Shape 353"/>
          <p:cNvSpPr/>
          <p:nvPr/>
        </p:nvSpPr>
        <p:spPr>
          <a:xfrm>
            <a:off x="5156750" y="1953925"/>
            <a:ext cx="1337700" cy="1337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54" name="Shape 354"/>
          <p:cNvSpPr/>
          <p:nvPr/>
        </p:nvSpPr>
        <p:spPr>
          <a:xfrm>
            <a:off x="4779475" y="1651575"/>
            <a:ext cx="1515600" cy="1515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Bubble</a:t>
            </a:r>
          </a:p>
        </p:txBody>
      </p:sp>
      <p:cxnSp>
        <p:nvCxnSpPr>
          <p:cNvPr id="355" name="Shape 355"/>
          <p:cNvCxnSpPr/>
          <p:nvPr/>
        </p:nvCxnSpPr>
        <p:spPr>
          <a:xfrm rot="10800000">
            <a:off x="6013225" y="2739325"/>
            <a:ext cx="801300" cy="54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56" name="Shape 356"/>
          <p:cNvSpPr txBox="1"/>
          <p:nvPr>
            <p:ph idx="1" type="body"/>
          </p:nvPr>
        </p:nvSpPr>
        <p:spPr>
          <a:xfrm>
            <a:off x="311700" y="1152475"/>
            <a:ext cx="4467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We used to play with soap bubbles.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Fly a bubble and steer the direction by blowing it.</a:t>
            </a:r>
            <a:br>
              <a:rPr lang="en"/>
            </a:b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b="1" lang="en"/>
              <a:t>Try to fly a bubble as far as you can while avoiding obstacles.</a:t>
            </a:r>
            <a:r>
              <a:rPr lang="en"/>
              <a:t>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 Prototype: To sense blow</a:t>
            </a:r>
          </a:p>
        </p:txBody>
      </p:sp>
      <p:grpSp>
        <p:nvGrpSpPr>
          <p:cNvPr id="362" name="Shape 362"/>
          <p:cNvGrpSpPr/>
          <p:nvPr/>
        </p:nvGrpSpPr>
        <p:grpSpPr>
          <a:xfrm>
            <a:off x="3045895" y="1828303"/>
            <a:ext cx="2864178" cy="2342320"/>
            <a:chOff x="311699" y="1912664"/>
            <a:chExt cx="4319377" cy="3532379"/>
          </a:xfrm>
        </p:grpSpPr>
        <p:pic>
          <p:nvPicPr>
            <p:cNvPr id="363" name="Shape 363"/>
            <p:cNvPicPr preferRelativeResize="0"/>
            <p:nvPr/>
          </p:nvPicPr>
          <p:blipFill rotWithShape="1">
            <a:blip r:embed="rId3">
              <a:alphaModFix/>
            </a:blip>
            <a:srcRect b="40216" l="28303" r="23180" t="0"/>
            <a:stretch/>
          </p:blipFill>
          <p:spPr>
            <a:xfrm rot="1585242">
              <a:off x="1771899" y="2720217"/>
              <a:ext cx="2478420" cy="229319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64" name="Shape 364"/>
            <p:cNvGrpSpPr/>
            <p:nvPr/>
          </p:nvGrpSpPr>
          <p:grpSpPr>
            <a:xfrm>
              <a:off x="311699" y="1912664"/>
              <a:ext cx="1269237" cy="2629129"/>
              <a:chOff x="2838499" y="1459800"/>
              <a:chExt cx="1419251" cy="2939874"/>
            </a:xfrm>
          </p:grpSpPr>
          <p:pic>
            <p:nvPicPr>
              <p:cNvPr id="365" name="Shape 365"/>
              <p:cNvPicPr preferRelativeResize="0"/>
              <p:nvPr/>
            </p:nvPicPr>
            <p:blipFill rotWithShape="1">
              <a:blip r:embed="rId4">
                <a:alphaModFix/>
              </a:blip>
              <a:srcRect b="3099" l="37762" r="37985" t="7591"/>
              <a:stretch/>
            </p:blipFill>
            <p:spPr>
              <a:xfrm>
                <a:off x="2838499" y="1459800"/>
                <a:ext cx="1419251" cy="293987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6" name="Shape 366"/>
              <p:cNvSpPr/>
              <p:nvPr/>
            </p:nvSpPr>
            <p:spPr>
              <a:xfrm>
                <a:off x="3115900" y="1843650"/>
                <a:ext cx="999947" cy="2130310"/>
              </a:xfrm>
              <a:custGeom>
                <a:pathLst>
                  <a:path extrusionOk="0" h="85426" w="39469">
                    <a:moveTo>
                      <a:pt x="0" y="0"/>
                    </a:moveTo>
                    <a:lnTo>
                      <a:pt x="28926" y="4866"/>
                    </a:lnTo>
                    <a:lnTo>
                      <a:pt x="39469" y="79749"/>
                    </a:lnTo>
                    <a:lnTo>
                      <a:pt x="10002" y="85426"/>
                    </a:lnTo>
                    <a:close/>
                  </a:path>
                </a:pathLst>
              </a:custGeom>
              <a:solidFill>
                <a:srgbClr val="EFEFE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lg" w="lg" type="none"/>
                <a:tailEnd len="lg" w="lg" type="none"/>
              </a:ln>
            </p:spPr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 Prototype: Blow to start</a:t>
            </a:r>
          </a:p>
        </p:txBody>
      </p:sp>
      <p:grpSp>
        <p:nvGrpSpPr>
          <p:cNvPr id="372" name="Shape 372"/>
          <p:cNvGrpSpPr/>
          <p:nvPr/>
        </p:nvGrpSpPr>
        <p:grpSpPr>
          <a:xfrm>
            <a:off x="962745" y="1828303"/>
            <a:ext cx="2864179" cy="2342321"/>
            <a:chOff x="311699" y="1912664"/>
            <a:chExt cx="4319377" cy="3532380"/>
          </a:xfrm>
        </p:grpSpPr>
        <p:pic>
          <p:nvPicPr>
            <p:cNvPr id="373" name="Shape 373"/>
            <p:cNvPicPr preferRelativeResize="0"/>
            <p:nvPr/>
          </p:nvPicPr>
          <p:blipFill rotWithShape="1">
            <a:blip r:embed="rId3">
              <a:alphaModFix/>
            </a:blip>
            <a:srcRect b="40216" l="28303" r="23180" t="0"/>
            <a:stretch/>
          </p:blipFill>
          <p:spPr>
            <a:xfrm rot="1585242">
              <a:off x="1771899" y="2720217"/>
              <a:ext cx="2478420" cy="229319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74" name="Shape 374"/>
            <p:cNvGrpSpPr/>
            <p:nvPr/>
          </p:nvGrpSpPr>
          <p:grpSpPr>
            <a:xfrm>
              <a:off x="311699" y="1912664"/>
              <a:ext cx="1269237" cy="2629129"/>
              <a:chOff x="2838499" y="1459800"/>
              <a:chExt cx="1419251" cy="2939874"/>
            </a:xfrm>
          </p:grpSpPr>
          <p:pic>
            <p:nvPicPr>
              <p:cNvPr id="375" name="Shape 375"/>
              <p:cNvPicPr preferRelativeResize="0"/>
              <p:nvPr/>
            </p:nvPicPr>
            <p:blipFill rotWithShape="1">
              <a:blip r:embed="rId4">
                <a:alphaModFix/>
              </a:blip>
              <a:srcRect b="3099" l="37762" r="37985" t="7591"/>
              <a:stretch/>
            </p:blipFill>
            <p:spPr>
              <a:xfrm>
                <a:off x="2838499" y="1459800"/>
                <a:ext cx="1419251" cy="293987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76" name="Shape 376"/>
              <p:cNvSpPr/>
              <p:nvPr/>
            </p:nvSpPr>
            <p:spPr>
              <a:xfrm>
                <a:off x="3115900" y="1843650"/>
                <a:ext cx="999947" cy="2130310"/>
              </a:xfrm>
              <a:custGeom>
                <a:pathLst>
                  <a:path extrusionOk="0" h="85426" w="39469">
                    <a:moveTo>
                      <a:pt x="0" y="0"/>
                    </a:moveTo>
                    <a:lnTo>
                      <a:pt x="28926" y="4866"/>
                    </a:lnTo>
                    <a:lnTo>
                      <a:pt x="39469" y="79749"/>
                    </a:lnTo>
                    <a:lnTo>
                      <a:pt x="10002" y="85426"/>
                    </a:lnTo>
                    <a:close/>
                  </a:path>
                </a:pathLst>
              </a:custGeom>
              <a:solidFill>
                <a:srgbClr val="EFEFE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lg" w="lg" type="none"/>
                <a:tailEnd len="lg" w="lg" type="none"/>
              </a:ln>
            </p:spPr>
          </p:sp>
        </p:grpSp>
      </p:grpSp>
      <p:grpSp>
        <p:nvGrpSpPr>
          <p:cNvPr id="377" name="Shape 377"/>
          <p:cNvGrpSpPr/>
          <p:nvPr/>
        </p:nvGrpSpPr>
        <p:grpSpPr>
          <a:xfrm>
            <a:off x="4592757" y="891317"/>
            <a:ext cx="2048744" cy="4091096"/>
            <a:chOff x="4838000" y="1257050"/>
            <a:chExt cx="1658499" cy="3311824"/>
          </a:xfrm>
        </p:grpSpPr>
        <p:pic>
          <p:nvPicPr>
            <p:cNvPr id="378" name="Shape 37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8000" y="1257050"/>
              <a:ext cx="1658499" cy="3311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9" name="Shape 379"/>
            <p:cNvSpPr/>
            <p:nvPr/>
          </p:nvSpPr>
          <p:spPr>
            <a:xfrm>
              <a:off x="4940800" y="1723375"/>
              <a:ext cx="1452900" cy="2487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0" name="Shape 380"/>
          <p:cNvPicPr preferRelativeResize="0"/>
          <p:nvPr/>
        </p:nvPicPr>
        <p:blipFill rotWithShape="1">
          <a:blip r:embed="rId6">
            <a:alphaModFix amt="87000"/>
          </a:blip>
          <a:srcRect b="0" l="47274" r="0" t="0"/>
          <a:stretch/>
        </p:blipFill>
        <p:spPr>
          <a:xfrm>
            <a:off x="4710763" y="1467313"/>
            <a:ext cx="1807411" cy="307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37576" y="2321199"/>
            <a:ext cx="953799" cy="9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Shape 3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25205" y="3597500"/>
            <a:ext cx="58384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3" name="Shape 383"/>
          <p:cNvCxnSpPr/>
          <p:nvPr/>
        </p:nvCxnSpPr>
        <p:spPr>
          <a:xfrm rot="10800000">
            <a:off x="5614475" y="2968250"/>
            <a:ext cx="0" cy="824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84" name="Shape 384"/>
          <p:cNvSpPr txBox="1"/>
          <p:nvPr/>
        </p:nvSpPr>
        <p:spPr>
          <a:xfrm>
            <a:off x="5157525" y="1526300"/>
            <a:ext cx="9192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Start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Flying</a:t>
            </a:r>
          </a:p>
        </p:txBody>
      </p:sp>
      <p:cxnSp>
        <p:nvCxnSpPr>
          <p:cNvPr id="385" name="Shape 385"/>
          <p:cNvCxnSpPr/>
          <p:nvPr/>
        </p:nvCxnSpPr>
        <p:spPr>
          <a:xfrm>
            <a:off x="3662475" y="2828750"/>
            <a:ext cx="82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386" name="Shape 386"/>
          <p:cNvGrpSpPr/>
          <p:nvPr/>
        </p:nvGrpSpPr>
        <p:grpSpPr>
          <a:xfrm>
            <a:off x="6850132" y="891317"/>
            <a:ext cx="2048744" cy="4091096"/>
            <a:chOff x="4838000" y="1257050"/>
            <a:chExt cx="1658499" cy="3311824"/>
          </a:xfrm>
        </p:grpSpPr>
        <p:pic>
          <p:nvPicPr>
            <p:cNvPr id="387" name="Shape 38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8000" y="1257050"/>
              <a:ext cx="1658499" cy="3311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8" name="Shape 388"/>
            <p:cNvSpPr/>
            <p:nvPr/>
          </p:nvSpPr>
          <p:spPr>
            <a:xfrm>
              <a:off x="4940800" y="1723375"/>
              <a:ext cx="1452900" cy="2487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9" name="Shape 389"/>
          <p:cNvPicPr preferRelativeResize="0"/>
          <p:nvPr/>
        </p:nvPicPr>
        <p:blipFill rotWithShape="1">
          <a:blip r:embed="rId6">
            <a:alphaModFix amt="87000"/>
          </a:blip>
          <a:srcRect b="0" l="1534" r="45739" t="0"/>
          <a:stretch/>
        </p:blipFill>
        <p:spPr>
          <a:xfrm>
            <a:off x="6968138" y="1467313"/>
            <a:ext cx="1807411" cy="307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Shape 3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94951" y="2321199"/>
            <a:ext cx="953799" cy="93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 Prototype: Naturally Squashed Bubble </a:t>
            </a:r>
          </a:p>
        </p:txBody>
      </p:sp>
      <p:sp>
        <p:nvSpPr>
          <p:cNvPr id="396" name="Shape 3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Spring-mass model?</a:t>
            </a:r>
          </a:p>
        </p:txBody>
      </p:sp>
      <p:sp>
        <p:nvSpPr>
          <p:cNvPr id="397" name="Shape 397"/>
          <p:cNvSpPr txBox="1"/>
          <p:nvPr/>
        </p:nvSpPr>
        <p:spPr>
          <a:xfrm>
            <a:off x="5017625" y="1450100"/>
            <a:ext cx="9192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Start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Flying</a:t>
            </a:r>
          </a:p>
        </p:txBody>
      </p:sp>
      <p:grpSp>
        <p:nvGrpSpPr>
          <p:cNvPr id="398" name="Shape 398"/>
          <p:cNvGrpSpPr/>
          <p:nvPr/>
        </p:nvGrpSpPr>
        <p:grpSpPr>
          <a:xfrm rot="5400000">
            <a:off x="3107903" y="2188288"/>
            <a:ext cx="2956226" cy="1480422"/>
            <a:chOff x="2540356" y="1904294"/>
            <a:chExt cx="4091096" cy="2048744"/>
          </a:xfrm>
        </p:grpSpPr>
        <p:grpSp>
          <p:nvGrpSpPr>
            <p:cNvPr id="399" name="Shape 399"/>
            <p:cNvGrpSpPr/>
            <p:nvPr/>
          </p:nvGrpSpPr>
          <p:grpSpPr>
            <a:xfrm rot="-5400000">
              <a:off x="3561532" y="883117"/>
              <a:ext cx="2048744" cy="4091096"/>
              <a:chOff x="4838000" y="1257050"/>
              <a:chExt cx="1658499" cy="3311824"/>
            </a:xfrm>
          </p:grpSpPr>
          <p:pic>
            <p:nvPicPr>
              <p:cNvPr id="400" name="Shape 4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838000" y="1257050"/>
                <a:ext cx="1658499" cy="33118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1" name="Shape 401"/>
              <p:cNvSpPr/>
              <p:nvPr/>
            </p:nvSpPr>
            <p:spPr>
              <a:xfrm>
                <a:off x="4940800" y="1723375"/>
                <a:ext cx="1452900" cy="24870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402" name="Shape 402"/>
            <p:cNvPicPr preferRelativeResize="0"/>
            <p:nvPr/>
          </p:nvPicPr>
          <p:blipFill rotWithShape="1">
            <a:blip r:embed="rId4">
              <a:alphaModFix/>
            </a:blip>
            <a:srcRect b="11838" l="16531" r="14182" t="7736"/>
            <a:stretch/>
          </p:blipFill>
          <p:spPr>
            <a:xfrm>
              <a:off x="3768525" y="2085875"/>
              <a:ext cx="1778100" cy="16339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3" name="Shape 403"/>
          <p:cNvPicPr preferRelativeResize="0"/>
          <p:nvPr/>
        </p:nvPicPr>
        <p:blipFill rotWithShape="1">
          <a:blip r:embed="rId5">
            <a:alphaModFix/>
          </a:blip>
          <a:srcRect b="40216" l="28303" r="23180" t="0"/>
          <a:stretch/>
        </p:blipFill>
        <p:spPr>
          <a:xfrm rot="1585248">
            <a:off x="5449751" y="3266070"/>
            <a:ext cx="1917623" cy="177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Shape 404"/>
          <p:cNvPicPr preferRelativeResize="0"/>
          <p:nvPr/>
        </p:nvPicPr>
        <p:blipFill rotWithShape="1">
          <a:blip r:embed="rId6">
            <a:alphaModFix/>
          </a:blip>
          <a:srcRect b="12946" l="57571" r="0" t="24325"/>
          <a:stretch/>
        </p:blipFill>
        <p:spPr>
          <a:xfrm>
            <a:off x="5824500" y="1272262"/>
            <a:ext cx="2222724" cy="185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Shape 405"/>
          <p:cNvPicPr preferRelativeResize="0"/>
          <p:nvPr/>
        </p:nvPicPr>
        <p:blipFill rotWithShape="1">
          <a:blip r:embed="rId7">
            <a:alphaModFix/>
          </a:blip>
          <a:srcRect b="8172" l="0" r="0" t="0"/>
          <a:stretch/>
        </p:blipFill>
        <p:spPr>
          <a:xfrm>
            <a:off x="311700" y="1839424"/>
            <a:ext cx="3118742" cy="295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UI Prototype: Tilting to Look around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11" name="Shape 411"/>
          <p:cNvGrpSpPr/>
          <p:nvPr/>
        </p:nvGrpSpPr>
        <p:grpSpPr>
          <a:xfrm>
            <a:off x="3924109" y="1753733"/>
            <a:ext cx="1526878" cy="3048993"/>
            <a:chOff x="2669589" y="1633399"/>
            <a:chExt cx="1740429" cy="3475428"/>
          </a:xfrm>
        </p:grpSpPr>
        <p:grpSp>
          <p:nvGrpSpPr>
            <p:cNvPr id="412" name="Shape 412"/>
            <p:cNvGrpSpPr/>
            <p:nvPr/>
          </p:nvGrpSpPr>
          <p:grpSpPr>
            <a:xfrm>
              <a:off x="2669589" y="1633399"/>
              <a:ext cx="1740429" cy="3475428"/>
              <a:chOff x="4838000" y="1257050"/>
              <a:chExt cx="1658499" cy="3311824"/>
            </a:xfrm>
          </p:grpSpPr>
          <p:pic>
            <p:nvPicPr>
              <p:cNvPr id="413" name="Shape 41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838000" y="1257050"/>
                <a:ext cx="1658499" cy="33118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4" name="Shape 414"/>
              <p:cNvSpPr/>
              <p:nvPr/>
            </p:nvSpPr>
            <p:spPr>
              <a:xfrm>
                <a:off x="4940800" y="1723375"/>
                <a:ext cx="1452900" cy="2487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415" name="Shape 415"/>
            <p:cNvPicPr preferRelativeResize="0"/>
            <p:nvPr/>
          </p:nvPicPr>
          <p:blipFill rotWithShape="1">
            <a:blip r:embed="rId4">
              <a:alphaModFix amt="87000"/>
            </a:blip>
            <a:srcRect b="0" l="47274" r="0" t="0"/>
            <a:stretch/>
          </p:blipFill>
          <p:spPr>
            <a:xfrm>
              <a:off x="2769823" y="2122712"/>
              <a:ext cx="1535409" cy="26099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6" name="Shape 4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062913" y="2825074"/>
              <a:ext cx="953799" cy="935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7" name="Shape 417"/>
          <p:cNvPicPr preferRelativeResize="0"/>
          <p:nvPr/>
        </p:nvPicPr>
        <p:blipFill rotWithShape="1">
          <a:blip r:embed="rId6">
            <a:alphaModFix/>
          </a:blip>
          <a:srcRect b="49865" l="7005" r="49289" t="19265"/>
          <a:stretch/>
        </p:blipFill>
        <p:spPr>
          <a:xfrm>
            <a:off x="104150" y="1204000"/>
            <a:ext cx="2414332" cy="11539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8" name="Shape 418"/>
          <p:cNvGrpSpPr/>
          <p:nvPr/>
        </p:nvGrpSpPr>
        <p:grpSpPr>
          <a:xfrm>
            <a:off x="5783310" y="2514795"/>
            <a:ext cx="3048993" cy="1526878"/>
            <a:chOff x="5117082" y="2546199"/>
            <a:chExt cx="3475428" cy="1740429"/>
          </a:xfrm>
        </p:grpSpPr>
        <p:grpSp>
          <p:nvGrpSpPr>
            <p:cNvPr id="419" name="Shape 419"/>
            <p:cNvGrpSpPr/>
            <p:nvPr/>
          </p:nvGrpSpPr>
          <p:grpSpPr>
            <a:xfrm rot="5400000">
              <a:off x="5984581" y="1678699"/>
              <a:ext cx="1740429" cy="3475428"/>
              <a:chOff x="4838000" y="1339818"/>
              <a:chExt cx="1658499" cy="3311824"/>
            </a:xfrm>
          </p:grpSpPr>
          <p:pic>
            <p:nvPicPr>
              <p:cNvPr id="420" name="Shape 42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4838000" y="1339818"/>
                <a:ext cx="1658499" cy="33118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21" name="Shape 421"/>
              <p:cNvSpPr/>
              <p:nvPr/>
            </p:nvSpPr>
            <p:spPr>
              <a:xfrm>
                <a:off x="4940800" y="1723375"/>
                <a:ext cx="1452900" cy="2487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422" name="Shape 422"/>
            <p:cNvPicPr preferRelativeResize="0"/>
            <p:nvPr/>
          </p:nvPicPr>
          <p:blipFill rotWithShape="1">
            <a:blip r:embed="rId4">
              <a:alphaModFix amt="87000"/>
            </a:blip>
            <a:srcRect b="14284" l="0" r="0" t="27928"/>
            <a:stretch/>
          </p:blipFill>
          <p:spPr>
            <a:xfrm>
              <a:off x="5574150" y="2653825"/>
              <a:ext cx="2621851" cy="1521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Shape 4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04388" y="2949274"/>
              <a:ext cx="953799" cy="935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4" name="Shape 424"/>
          <p:cNvGrpSpPr/>
          <p:nvPr/>
        </p:nvGrpSpPr>
        <p:grpSpPr>
          <a:xfrm>
            <a:off x="1420373" y="2378480"/>
            <a:ext cx="1938005" cy="1494699"/>
            <a:chOff x="2133199" y="2160412"/>
            <a:chExt cx="1381625" cy="1065587"/>
          </a:xfrm>
        </p:grpSpPr>
        <p:pic>
          <p:nvPicPr>
            <p:cNvPr id="425" name="Shape 425"/>
            <p:cNvPicPr preferRelativeResize="0"/>
            <p:nvPr/>
          </p:nvPicPr>
          <p:blipFill rotWithShape="1">
            <a:blip r:embed="rId6">
              <a:alphaModFix/>
            </a:blip>
            <a:srcRect b="62404" l="49780" r="21298" t="6726"/>
            <a:stretch/>
          </p:blipFill>
          <p:spPr>
            <a:xfrm>
              <a:off x="2133199" y="2160412"/>
              <a:ext cx="1139050" cy="822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6" name="Shape 426"/>
            <p:cNvSpPr/>
            <p:nvPr/>
          </p:nvSpPr>
          <p:spPr>
            <a:xfrm>
              <a:off x="2844925" y="2698600"/>
              <a:ext cx="669900" cy="527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7" name="Shape 427"/>
          <p:cNvGrpSpPr/>
          <p:nvPr/>
        </p:nvGrpSpPr>
        <p:grpSpPr>
          <a:xfrm>
            <a:off x="1239409" y="3254261"/>
            <a:ext cx="2182881" cy="1750569"/>
            <a:chOff x="629750" y="3320875"/>
            <a:chExt cx="1556200" cy="1248000"/>
          </a:xfrm>
        </p:grpSpPr>
        <p:pic>
          <p:nvPicPr>
            <p:cNvPr id="428" name="Shape 428"/>
            <p:cNvPicPr preferRelativeResize="0"/>
            <p:nvPr/>
          </p:nvPicPr>
          <p:blipFill rotWithShape="1">
            <a:blip r:embed="rId6">
              <a:alphaModFix/>
            </a:blip>
            <a:srcRect b="0" l="27820" r="44983" t="57864"/>
            <a:stretch/>
          </p:blipFill>
          <p:spPr>
            <a:xfrm>
              <a:off x="629750" y="3446000"/>
              <a:ext cx="1071049" cy="1122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9" name="Shape 429"/>
            <p:cNvSpPr/>
            <p:nvPr/>
          </p:nvSpPr>
          <p:spPr>
            <a:xfrm>
              <a:off x="1516050" y="3320875"/>
              <a:ext cx="669900" cy="527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Shape 434"/>
          <p:cNvPicPr preferRelativeResize="0"/>
          <p:nvPr/>
        </p:nvPicPr>
        <p:blipFill rotWithShape="1">
          <a:blip r:embed="rId3">
            <a:alphaModFix/>
          </a:blip>
          <a:srcRect b="62404" l="49780" r="36302" t="6726"/>
          <a:stretch/>
        </p:blipFill>
        <p:spPr>
          <a:xfrm>
            <a:off x="2595994" y="2315275"/>
            <a:ext cx="869925" cy="1305624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Shape 4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 Prototype: Blow bubble in normal direction</a:t>
            </a:r>
          </a:p>
        </p:txBody>
      </p:sp>
      <p:grpSp>
        <p:nvGrpSpPr>
          <p:cNvPr id="436" name="Shape 436"/>
          <p:cNvGrpSpPr/>
          <p:nvPr/>
        </p:nvGrpSpPr>
        <p:grpSpPr>
          <a:xfrm>
            <a:off x="684895" y="1574856"/>
            <a:ext cx="1377375" cy="2750454"/>
            <a:chOff x="2669589" y="1633399"/>
            <a:chExt cx="1740429" cy="3475428"/>
          </a:xfrm>
        </p:grpSpPr>
        <p:grpSp>
          <p:nvGrpSpPr>
            <p:cNvPr id="437" name="Shape 437"/>
            <p:cNvGrpSpPr/>
            <p:nvPr/>
          </p:nvGrpSpPr>
          <p:grpSpPr>
            <a:xfrm>
              <a:off x="2669589" y="1633399"/>
              <a:ext cx="1740429" cy="3475428"/>
              <a:chOff x="4838000" y="1257050"/>
              <a:chExt cx="1658499" cy="3311824"/>
            </a:xfrm>
          </p:grpSpPr>
          <p:pic>
            <p:nvPicPr>
              <p:cNvPr id="438" name="Shape 43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838000" y="1257050"/>
                <a:ext cx="1658499" cy="33118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9" name="Shape 439"/>
              <p:cNvSpPr/>
              <p:nvPr/>
            </p:nvSpPr>
            <p:spPr>
              <a:xfrm>
                <a:off x="4940800" y="1723375"/>
                <a:ext cx="1452900" cy="2487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440" name="Shape 440"/>
            <p:cNvPicPr preferRelativeResize="0"/>
            <p:nvPr/>
          </p:nvPicPr>
          <p:blipFill rotWithShape="1">
            <a:blip r:embed="rId5">
              <a:alphaModFix amt="87000"/>
            </a:blip>
            <a:srcRect b="0" l="47274" r="0" t="0"/>
            <a:stretch/>
          </p:blipFill>
          <p:spPr>
            <a:xfrm>
              <a:off x="2769823" y="2122712"/>
              <a:ext cx="1535409" cy="26099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1" name="Shape 44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062913" y="2825074"/>
              <a:ext cx="953799" cy="935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2" name="Shape 442"/>
          <p:cNvGrpSpPr/>
          <p:nvPr/>
        </p:nvGrpSpPr>
        <p:grpSpPr>
          <a:xfrm>
            <a:off x="3976366" y="1574851"/>
            <a:ext cx="4675584" cy="3269177"/>
            <a:chOff x="588732" y="1885878"/>
            <a:chExt cx="3349992" cy="2342321"/>
          </a:xfrm>
        </p:grpSpPr>
        <p:grpSp>
          <p:nvGrpSpPr>
            <p:cNvPr id="443" name="Shape 443"/>
            <p:cNvGrpSpPr/>
            <p:nvPr/>
          </p:nvGrpSpPr>
          <p:grpSpPr>
            <a:xfrm>
              <a:off x="1074545" y="1885878"/>
              <a:ext cx="2864179" cy="2342321"/>
              <a:chOff x="311699" y="1912664"/>
              <a:chExt cx="4319377" cy="3532380"/>
            </a:xfrm>
          </p:grpSpPr>
          <p:pic>
            <p:nvPicPr>
              <p:cNvPr id="444" name="Shape 444"/>
              <p:cNvPicPr preferRelativeResize="0"/>
              <p:nvPr/>
            </p:nvPicPr>
            <p:blipFill rotWithShape="1">
              <a:blip r:embed="rId7">
                <a:alphaModFix/>
              </a:blip>
              <a:srcRect b="40216" l="28303" r="23180" t="0"/>
              <a:stretch/>
            </p:blipFill>
            <p:spPr>
              <a:xfrm rot="1585242">
                <a:off x="1771899" y="2720217"/>
                <a:ext cx="2478420" cy="2293191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45" name="Shape 445"/>
              <p:cNvGrpSpPr/>
              <p:nvPr/>
            </p:nvGrpSpPr>
            <p:grpSpPr>
              <a:xfrm>
                <a:off x="311699" y="1912664"/>
                <a:ext cx="1269237" cy="2629129"/>
                <a:chOff x="2838499" y="1459800"/>
                <a:chExt cx="1419251" cy="2939874"/>
              </a:xfrm>
            </p:grpSpPr>
            <p:pic>
              <p:nvPicPr>
                <p:cNvPr id="446" name="Shape 446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3099" l="37762" r="37985" t="7591"/>
                <a:stretch/>
              </p:blipFill>
              <p:spPr>
                <a:xfrm>
                  <a:off x="2838499" y="1459800"/>
                  <a:ext cx="1419251" cy="29398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47" name="Shape 447"/>
                <p:cNvSpPr/>
                <p:nvPr/>
              </p:nvSpPr>
              <p:spPr>
                <a:xfrm>
                  <a:off x="3115900" y="1843650"/>
                  <a:ext cx="999947" cy="2130310"/>
                </a:xfrm>
                <a:custGeom>
                  <a:pathLst>
                    <a:path extrusionOk="0" h="85426" w="39469">
                      <a:moveTo>
                        <a:pt x="0" y="0"/>
                      </a:moveTo>
                      <a:lnTo>
                        <a:pt x="28926" y="4866"/>
                      </a:lnTo>
                      <a:lnTo>
                        <a:pt x="39469" y="79749"/>
                      </a:lnTo>
                      <a:lnTo>
                        <a:pt x="10002" y="85426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lg" w="lg" type="none"/>
                  <a:tailEnd len="lg" w="lg" type="none"/>
                </a:ln>
              </p:spPr>
            </p:sp>
          </p:grpSp>
        </p:grpSp>
        <p:pic>
          <p:nvPicPr>
            <p:cNvPr id="448" name="Shape 44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258164">
              <a:off x="1388525" y="2423625"/>
              <a:ext cx="288800" cy="5286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49" name="Shape 449"/>
            <p:cNvCxnSpPr/>
            <p:nvPr/>
          </p:nvCxnSpPr>
          <p:spPr>
            <a:xfrm flipH="1">
              <a:off x="588732" y="2733445"/>
              <a:ext cx="635100" cy="975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Summary + Story</a:t>
            </a:r>
          </a:p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At last night I was playing Windows Minesweeper.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I was so sleepy and I started to dozing off.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After few minutes, I felt a strange feeling. It made me awake from the sleep.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Damn, where am I? I woke up in the strange place with grids and buttons.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The floor I was standing was opened and showed a number.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I soon found that this place looks so similar to the minefield I saw in the game.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Suddenly, a voice came from the sky : “Open all the cells without a mine. You can’t escape from this place before you complete that. Good luck”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 Prototype: Bubble Bursts + Record</a:t>
            </a:r>
          </a:p>
        </p:txBody>
      </p:sp>
      <p:grpSp>
        <p:nvGrpSpPr>
          <p:cNvPr id="455" name="Shape 455"/>
          <p:cNvGrpSpPr/>
          <p:nvPr/>
        </p:nvGrpSpPr>
        <p:grpSpPr>
          <a:xfrm>
            <a:off x="1802794" y="1415037"/>
            <a:ext cx="1533666" cy="3062547"/>
            <a:chOff x="2669589" y="1633399"/>
            <a:chExt cx="1740429" cy="3475428"/>
          </a:xfrm>
        </p:grpSpPr>
        <p:grpSp>
          <p:nvGrpSpPr>
            <p:cNvPr id="456" name="Shape 456"/>
            <p:cNvGrpSpPr/>
            <p:nvPr/>
          </p:nvGrpSpPr>
          <p:grpSpPr>
            <a:xfrm>
              <a:off x="2669589" y="1633399"/>
              <a:ext cx="1740429" cy="3475428"/>
              <a:chOff x="4838000" y="1257050"/>
              <a:chExt cx="1658499" cy="3311824"/>
            </a:xfrm>
          </p:grpSpPr>
          <p:pic>
            <p:nvPicPr>
              <p:cNvPr id="457" name="Shape 45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838000" y="1257050"/>
                <a:ext cx="1658499" cy="33118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58" name="Shape 458"/>
              <p:cNvSpPr/>
              <p:nvPr/>
            </p:nvSpPr>
            <p:spPr>
              <a:xfrm>
                <a:off x="4940800" y="1723375"/>
                <a:ext cx="1452900" cy="2487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459" name="Shape 459"/>
            <p:cNvPicPr preferRelativeResize="0"/>
            <p:nvPr/>
          </p:nvPicPr>
          <p:blipFill rotWithShape="1">
            <a:blip r:embed="rId4">
              <a:alphaModFix amt="87000"/>
            </a:blip>
            <a:srcRect b="0" l="47274" r="0" t="0"/>
            <a:stretch/>
          </p:blipFill>
          <p:spPr>
            <a:xfrm>
              <a:off x="2769823" y="2122712"/>
              <a:ext cx="1535409" cy="26099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Shape 4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062913" y="2825074"/>
              <a:ext cx="953799" cy="935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1" name="Shape 461"/>
          <p:cNvGrpSpPr/>
          <p:nvPr/>
        </p:nvGrpSpPr>
        <p:grpSpPr>
          <a:xfrm>
            <a:off x="3584236" y="1415077"/>
            <a:ext cx="1533708" cy="3062630"/>
            <a:chOff x="3838345" y="1574856"/>
            <a:chExt cx="1377375" cy="2750454"/>
          </a:xfrm>
        </p:grpSpPr>
        <p:grpSp>
          <p:nvGrpSpPr>
            <p:cNvPr id="462" name="Shape 462"/>
            <p:cNvGrpSpPr/>
            <p:nvPr/>
          </p:nvGrpSpPr>
          <p:grpSpPr>
            <a:xfrm>
              <a:off x="3838345" y="1574856"/>
              <a:ext cx="1377375" cy="2750454"/>
              <a:chOff x="2669589" y="1633399"/>
              <a:chExt cx="1740429" cy="3475428"/>
            </a:xfrm>
          </p:grpSpPr>
          <p:grpSp>
            <p:nvGrpSpPr>
              <p:cNvPr id="463" name="Shape 463"/>
              <p:cNvGrpSpPr/>
              <p:nvPr/>
            </p:nvGrpSpPr>
            <p:grpSpPr>
              <a:xfrm>
                <a:off x="2669589" y="1633399"/>
                <a:ext cx="1740429" cy="3475428"/>
                <a:chOff x="4838000" y="1257050"/>
                <a:chExt cx="1658499" cy="3311824"/>
              </a:xfrm>
            </p:grpSpPr>
            <p:pic>
              <p:nvPicPr>
                <p:cNvPr id="464" name="Shape 46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4838000" y="1257050"/>
                  <a:ext cx="1658499" cy="331182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65" name="Shape 465"/>
                <p:cNvSpPr/>
                <p:nvPr/>
              </p:nvSpPr>
              <p:spPr>
                <a:xfrm>
                  <a:off x="4940800" y="1723375"/>
                  <a:ext cx="1452900" cy="2487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</p:grpSp>
          <p:pic>
            <p:nvPicPr>
              <p:cNvPr id="466" name="Shape 466"/>
              <p:cNvPicPr preferRelativeResize="0"/>
              <p:nvPr/>
            </p:nvPicPr>
            <p:blipFill rotWithShape="1">
              <a:blip r:embed="rId4">
                <a:alphaModFix amt="87000"/>
              </a:blip>
              <a:srcRect b="0" l="72624" r="10700" t="68373"/>
              <a:stretch/>
            </p:blipFill>
            <p:spPr>
              <a:xfrm>
                <a:off x="2769823" y="2122712"/>
                <a:ext cx="1535409" cy="26099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67" name="Shape 467"/>
            <p:cNvPicPr preferRelativeResize="0"/>
            <p:nvPr/>
          </p:nvPicPr>
          <p:blipFill>
            <a:blip r:embed="rId6">
              <a:alphaModFix amt="68000"/>
            </a:blip>
            <a:stretch>
              <a:fillRect/>
            </a:stretch>
          </p:blipFill>
          <p:spPr>
            <a:xfrm>
              <a:off x="3970699" y="2745932"/>
              <a:ext cx="1112674" cy="11202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68" name="Shape 4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7499" y="3415100"/>
            <a:ext cx="3866499" cy="17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Shape 469"/>
          <p:cNvPicPr preferRelativeResize="0"/>
          <p:nvPr/>
        </p:nvPicPr>
        <p:blipFill>
          <a:blip r:embed="rId8">
            <a:alphaModFix amt="80000"/>
          </a:blip>
          <a:stretch>
            <a:fillRect/>
          </a:stretch>
        </p:blipFill>
        <p:spPr>
          <a:xfrm>
            <a:off x="5746725" y="1228174"/>
            <a:ext cx="2638274" cy="2852176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Shape 470"/>
          <p:cNvSpPr txBox="1"/>
          <p:nvPr/>
        </p:nvSpPr>
        <p:spPr>
          <a:xfrm>
            <a:off x="3891487" y="2131825"/>
            <a:ext cx="9192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3.4km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5" name="Shape 475"/>
          <p:cNvCxnSpPr/>
          <p:nvPr/>
        </p:nvCxnSpPr>
        <p:spPr>
          <a:xfrm>
            <a:off x="5999100" y="2976125"/>
            <a:ext cx="47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76" name="Shape 476"/>
          <p:cNvSpPr/>
          <p:nvPr/>
        </p:nvSpPr>
        <p:spPr>
          <a:xfrm>
            <a:off x="6349200" y="1017725"/>
            <a:ext cx="2560800" cy="3847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Android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program</a:t>
            </a:r>
          </a:p>
        </p:txBody>
      </p:sp>
      <p:sp>
        <p:nvSpPr>
          <p:cNvPr id="477" name="Shape 477"/>
          <p:cNvSpPr/>
          <p:nvPr/>
        </p:nvSpPr>
        <p:spPr>
          <a:xfrm>
            <a:off x="2874200" y="1017725"/>
            <a:ext cx="3288300" cy="3847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Execution environment</a:t>
            </a:r>
          </a:p>
        </p:txBody>
      </p:sp>
      <p:cxnSp>
        <p:nvCxnSpPr>
          <p:cNvPr id="478" name="Shape 478"/>
          <p:cNvCxnSpPr/>
          <p:nvPr/>
        </p:nvCxnSpPr>
        <p:spPr>
          <a:xfrm rot="10800000">
            <a:off x="1402450" y="2649500"/>
            <a:ext cx="18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79" name="Shape 479"/>
          <p:cNvSpPr/>
          <p:nvPr/>
        </p:nvSpPr>
        <p:spPr>
          <a:xfrm>
            <a:off x="3115250" y="2342975"/>
            <a:ext cx="2895000" cy="2365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Android device</a:t>
            </a:r>
          </a:p>
        </p:txBody>
      </p:sp>
      <p:sp>
        <p:nvSpPr>
          <p:cNvPr id="480" name="Shape 4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System Design</a:t>
            </a:r>
          </a:p>
        </p:txBody>
      </p:sp>
      <p:sp>
        <p:nvSpPr>
          <p:cNvPr id="481" name="Shape 481"/>
          <p:cNvSpPr/>
          <p:nvPr/>
        </p:nvSpPr>
        <p:spPr>
          <a:xfrm>
            <a:off x="3704800" y="4158392"/>
            <a:ext cx="1716000" cy="36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Vibrator</a:t>
            </a:r>
          </a:p>
        </p:txBody>
      </p:sp>
      <p:cxnSp>
        <p:nvCxnSpPr>
          <p:cNvPr id="482" name="Shape 482"/>
          <p:cNvCxnSpPr/>
          <p:nvPr/>
        </p:nvCxnSpPr>
        <p:spPr>
          <a:xfrm>
            <a:off x="1211850" y="3165975"/>
            <a:ext cx="2309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83" name="Shape 483"/>
          <p:cNvSpPr/>
          <p:nvPr/>
        </p:nvSpPr>
        <p:spPr>
          <a:xfrm>
            <a:off x="3704800" y="2885185"/>
            <a:ext cx="1716000" cy="561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Volume level sensor</a:t>
            </a:r>
          </a:p>
        </p:txBody>
      </p:sp>
      <p:cxnSp>
        <p:nvCxnSpPr>
          <p:cNvPr id="484" name="Shape 484"/>
          <p:cNvCxnSpPr>
            <a:stCxn id="481" idx="1"/>
          </p:cNvCxnSpPr>
          <p:nvPr/>
        </p:nvCxnSpPr>
        <p:spPr>
          <a:xfrm rot="10800000">
            <a:off x="1402600" y="4340642"/>
            <a:ext cx="2302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85" name="Shape 485"/>
          <p:cNvSpPr/>
          <p:nvPr/>
        </p:nvSpPr>
        <p:spPr>
          <a:xfrm>
            <a:off x="3704800" y="3585424"/>
            <a:ext cx="1716000" cy="36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Gyroscope sensor</a:t>
            </a:r>
          </a:p>
        </p:txBody>
      </p:sp>
      <p:cxnSp>
        <p:nvCxnSpPr>
          <p:cNvPr id="486" name="Shape 486"/>
          <p:cNvCxnSpPr/>
          <p:nvPr/>
        </p:nvCxnSpPr>
        <p:spPr>
          <a:xfrm>
            <a:off x="937625" y="3767675"/>
            <a:ext cx="258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87" name="Shape 487"/>
          <p:cNvSpPr/>
          <p:nvPr/>
        </p:nvSpPr>
        <p:spPr>
          <a:xfrm>
            <a:off x="364425" y="2237550"/>
            <a:ext cx="980400" cy="2576100"/>
          </a:xfrm>
          <a:prstGeom prst="roundRect">
            <a:avLst>
              <a:gd fmla="val 2747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User</a:t>
            </a:r>
          </a:p>
        </p:txBody>
      </p:sp>
      <p:sp>
        <p:nvSpPr>
          <p:cNvPr id="488" name="Shape 488"/>
          <p:cNvSpPr txBox="1"/>
          <p:nvPr/>
        </p:nvSpPr>
        <p:spPr>
          <a:xfrm>
            <a:off x="2026287" y="2279000"/>
            <a:ext cx="5850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View</a:t>
            </a:r>
          </a:p>
        </p:txBody>
      </p:sp>
      <p:sp>
        <p:nvSpPr>
          <p:cNvPr id="489" name="Shape 489"/>
          <p:cNvSpPr txBox="1"/>
          <p:nvPr/>
        </p:nvSpPr>
        <p:spPr>
          <a:xfrm>
            <a:off x="2026287" y="2826287"/>
            <a:ext cx="5850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Input</a:t>
            </a:r>
          </a:p>
        </p:txBody>
      </p:sp>
      <p:sp>
        <p:nvSpPr>
          <p:cNvPr id="490" name="Shape 490"/>
          <p:cNvSpPr txBox="1"/>
          <p:nvPr/>
        </p:nvSpPr>
        <p:spPr>
          <a:xfrm>
            <a:off x="2026287" y="3416700"/>
            <a:ext cx="5850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Input</a:t>
            </a:r>
          </a:p>
        </p:txBody>
      </p:sp>
      <p:sp>
        <p:nvSpPr>
          <p:cNvPr id="491" name="Shape 491"/>
          <p:cNvSpPr txBox="1"/>
          <p:nvPr/>
        </p:nvSpPr>
        <p:spPr>
          <a:xfrm>
            <a:off x="1901725" y="4013700"/>
            <a:ext cx="11388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Feedback</a:t>
            </a:r>
          </a:p>
        </p:txBody>
      </p:sp>
      <p:pic>
        <p:nvPicPr>
          <p:cNvPr id="492" name="Shape 4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4199" y="1802246"/>
            <a:ext cx="980400" cy="427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Shape 4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0524" y="1514500"/>
            <a:ext cx="752275" cy="75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Shape 4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0350" y="1793845"/>
            <a:ext cx="1172460" cy="4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Shape 495"/>
          <p:cNvSpPr/>
          <p:nvPr/>
        </p:nvSpPr>
        <p:spPr>
          <a:xfrm>
            <a:off x="6806100" y="2384375"/>
            <a:ext cx="1647000" cy="307200"/>
          </a:xfrm>
          <a:prstGeom prst="roundRect">
            <a:avLst>
              <a:gd fmla="val 2747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Map generator</a:t>
            </a:r>
          </a:p>
        </p:txBody>
      </p:sp>
      <p:sp>
        <p:nvSpPr>
          <p:cNvPr id="496" name="Shape 496"/>
          <p:cNvSpPr/>
          <p:nvPr/>
        </p:nvSpPr>
        <p:spPr>
          <a:xfrm>
            <a:off x="6806100" y="2755823"/>
            <a:ext cx="1647000" cy="307200"/>
          </a:xfrm>
          <a:prstGeom prst="roundRect">
            <a:avLst>
              <a:gd fmla="val 2747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Basic geometry</a:t>
            </a:r>
          </a:p>
        </p:txBody>
      </p:sp>
      <p:sp>
        <p:nvSpPr>
          <p:cNvPr id="497" name="Shape 497"/>
          <p:cNvSpPr/>
          <p:nvPr/>
        </p:nvSpPr>
        <p:spPr>
          <a:xfrm>
            <a:off x="6806100" y="3478448"/>
            <a:ext cx="1647000" cy="307200"/>
          </a:xfrm>
          <a:prstGeom prst="roundRect">
            <a:avLst>
              <a:gd fmla="val 2747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Physics engine</a:t>
            </a:r>
          </a:p>
        </p:txBody>
      </p:sp>
      <p:sp>
        <p:nvSpPr>
          <p:cNvPr id="498" name="Shape 498"/>
          <p:cNvSpPr/>
          <p:nvPr/>
        </p:nvSpPr>
        <p:spPr>
          <a:xfrm>
            <a:off x="6806100" y="3117135"/>
            <a:ext cx="1647000" cy="307200"/>
          </a:xfrm>
          <a:prstGeom prst="roundRect">
            <a:avLst>
              <a:gd fmla="val 2747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Renderer</a:t>
            </a:r>
          </a:p>
        </p:txBody>
      </p:sp>
      <p:sp>
        <p:nvSpPr>
          <p:cNvPr id="499" name="Shape 499"/>
          <p:cNvSpPr/>
          <p:nvPr/>
        </p:nvSpPr>
        <p:spPr>
          <a:xfrm>
            <a:off x="6806100" y="3839760"/>
            <a:ext cx="1647000" cy="307200"/>
          </a:xfrm>
          <a:prstGeom prst="roundRect">
            <a:avLst>
              <a:gd fmla="val 2747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Collision handler</a:t>
            </a:r>
          </a:p>
        </p:txBody>
      </p:sp>
      <p:sp>
        <p:nvSpPr>
          <p:cNvPr id="500" name="Shape 500"/>
          <p:cNvSpPr/>
          <p:nvPr/>
        </p:nvSpPr>
        <p:spPr>
          <a:xfrm>
            <a:off x="6806100" y="4201060"/>
            <a:ext cx="1647000" cy="307200"/>
          </a:xfrm>
          <a:prstGeom prst="roundRect">
            <a:avLst>
              <a:gd fmla="val 2747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B7B7B7"/>
        </a:soli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Maze explorer</a:t>
            </a:r>
          </a:p>
        </p:txBody>
      </p:sp>
      <p:sp>
        <p:nvSpPr>
          <p:cNvPr id="506" name="Shape 5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(진종민)</a:t>
            </a:r>
          </a:p>
        </p:txBody>
      </p:sp>
      <p:pic>
        <p:nvPicPr>
          <p:cNvPr id="507" name="Shape 5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9050" y="1488725"/>
            <a:ext cx="5312949" cy="297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Summary + Story</a:t>
            </a:r>
          </a:p>
        </p:txBody>
      </p:sp>
      <p:sp>
        <p:nvSpPr>
          <p:cNvPr id="513" name="Shape 5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Escape the maze!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First person game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No minimap!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There are monsters at some cul-de-sacs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You can use drill to drill wall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Day&amp;night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Difficulty : easy(trace) of difficult (no trace)</a:t>
            </a:r>
          </a:p>
        </p:txBody>
      </p:sp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3762" y="852237"/>
            <a:ext cx="2676525" cy="23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 Prototype : Movement</a:t>
            </a:r>
          </a:p>
        </p:txBody>
      </p:sp>
      <p:sp>
        <p:nvSpPr>
          <p:cNvPr id="520" name="Shape 520"/>
          <p:cNvSpPr txBox="1"/>
          <p:nvPr/>
        </p:nvSpPr>
        <p:spPr>
          <a:xfrm>
            <a:off x="-85725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21" name="Shape 5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150" y="1086724"/>
            <a:ext cx="8570649" cy="383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 Prototype : Trace</a:t>
            </a:r>
          </a:p>
        </p:txBody>
      </p:sp>
      <p:sp>
        <p:nvSpPr>
          <p:cNvPr id="527" name="Shape 527"/>
          <p:cNvSpPr txBox="1"/>
          <p:nvPr/>
        </p:nvSpPr>
        <p:spPr>
          <a:xfrm>
            <a:off x="-85725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28" name="Shape 5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100" y="1093925"/>
            <a:ext cx="8384299" cy="375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 Prototype : Monster</a:t>
            </a:r>
          </a:p>
        </p:txBody>
      </p:sp>
      <p:sp>
        <p:nvSpPr>
          <p:cNvPr id="534" name="Shape 534"/>
          <p:cNvSpPr txBox="1"/>
          <p:nvPr/>
        </p:nvSpPr>
        <p:spPr>
          <a:xfrm>
            <a:off x="-85725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35" name="Shape 5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175" y="1093925"/>
            <a:ext cx="8043823" cy="36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 Prototype : Drilling</a:t>
            </a:r>
          </a:p>
        </p:txBody>
      </p:sp>
      <p:sp>
        <p:nvSpPr>
          <p:cNvPr id="541" name="Shape 541"/>
          <p:cNvSpPr txBox="1"/>
          <p:nvPr/>
        </p:nvSpPr>
        <p:spPr>
          <a:xfrm>
            <a:off x="-85725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42" name="Shape 5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100" y="1093925"/>
            <a:ext cx="8384299" cy="375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 Prototype : Drilling</a:t>
            </a:r>
          </a:p>
        </p:txBody>
      </p:sp>
      <p:sp>
        <p:nvSpPr>
          <p:cNvPr id="548" name="Shape 548"/>
          <p:cNvSpPr txBox="1"/>
          <p:nvPr/>
        </p:nvSpPr>
        <p:spPr>
          <a:xfrm>
            <a:off x="-85725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49" name="Shape 5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100" y="1093925"/>
            <a:ext cx="8384299" cy="375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 Prototype : Night mode</a:t>
            </a:r>
          </a:p>
        </p:txBody>
      </p:sp>
      <p:sp>
        <p:nvSpPr>
          <p:cNvPr id="555" name="Shape 555"/>
          <p:cNvSpPr txBox="1"/>
          <p:nvPr/>
        </p:nvSpPr>
        <p:spPr>
          <a:xfrm>
            <a:off x="-85725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56" name="Shape 5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150" y="1093924"/>
            <a:ext cx="8112850" cy="363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UI Prototype: Basic interface</a:t>
            </a:r>
          </a:p>
        </p:txBody>
      </p:sp>
      <p:pic>
        <p:nvPicPr>
          <p:cNvPr descr="ui_normal.jpg"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6426" y="1017725"/>
            <a:ext cx="2350200" cy="40611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Shape 75"/>
          <p:cNvCxnSpPr/>
          <p:nvPr/>
        </p:nvCxnSpPr>
        <p:spPr>
          <a:xfrm flipH="1" rot="10800000">
            <a:off x="3673925" y="1457550"/>
            <a:ext cx="722700" cy="240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6" name="Shape 76"/>
          <p:cNvSpPr txBox="1"/>
          <p:nvPr/>
        </p:nvSpPr>
        <p:spPr>
          <a:xfrm>
            <a:off x="4468925" y="1076900"/>
            <a:ext cx="4986900" cy="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Information about elapsed time since start,</a:t>
            </a:r>
          </a:p>
          <a:p>
            <a:pPr lvl="0">
              <a:spcBef>
                <a:spcPts val="0"/>
              </a:spcBef>
              <a:buNone/>
            </a:pPr>
            <a:r>
              <a:rPr b="1" lang="en"/>
              <a:t>c</a:t>
            </a:r>
            <a:r>
              <a:rPr b="1" lang="en"/>
              <a:t>losed (i.e not opened) cells, etc.</a:t>
            </a:r>
          </a:p>
        </p:txBody>
      </p:sp>
      <p:cxnSp>
        <p:nvCxnSpPr>
          <p:cNvPr id="77" name="Shape 77"/>
          <p:cNvCxnSpPr/>
          <p:nvPr/>
        </p:nvCxnSpPr>
        <p:spPr>
          <a:xfrm flipH="1" rot="10800000">
            <a:off x="2842775" y="2626050"/>
            <a:ext cx="1963500" cy="578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8" name="Shape 78"/>
          <p:cNvSpPr txBox="1"/>
          <p:nvPr/>
        </p:nvSpPr>
        <p:spPr>
          <a:xfrm>
            <a:off x="4878500" y="2377800"/>
            <a:ext cx="14937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Closed cell</a:t>
            </a:r>
          </a:p>
        </p:txBody>
      </p:sp>
      <p:cxnSp>
        <p:nvCxnSpPr>
          <p:cNvPr id="79" name="Shape 79"/>
          <p:cNvCxnSpPr/>
          <p:nvPr/>
        </p:nvCxnSpPr>
        <p:spPr>
          <a:xfrm flipH="1" rot="10800000">
            <a:off x="3577575" y="3722175"/>
            <a:ext cx="1638300" cy="493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0" name="Shape 80"/>
          <p:cNvSpPr txBox="1"/>
          <p:nvPr/>
        </p:nvSpPr>
        <p:spPr>
          <a:xfrm>
            <a:off x="5215875" y="3406575"/>
            <a:ext cx="1638300" cy="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Movement pad</a:t>
            </a:r>
          </a:p>
        </p:txBody>
      </p:sp>
      <p:cxnSp>
        <p:nvCxnSpPr>
          <p:cNvPr id="81" name="Shape 81"/>
          <p:cNvCxnSpPr>
            <a:endCxn id="82" idx="1"/>
          </p:cNvCxnSpPr>
          <p:nvPr/>
        </p:nvCxnSpPr>
        <p:spPr>
          <a:xfrm flipH="1" rot="10800000">
            <a:off x="3661900" y="3159675"/>
            <a:ext cx="1674300" cy="381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2" name="Shape 82"/>
          <p:cNvSpPr txBox="1"/>
          <p:nvPr/>
        </p:nvSpPr>
        <p:spPr>
          <a:xfrm>
            <a:off x="5336200" y="2912775"/>
            <a:ext cx="12648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Opened cell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 Prototype : Night mode</a:t>
            </a:r>
          </a:p>
        </p:txBody>
      </p:sp>
      <p:sp>
        <p:nvSpPr>
          <p:cNvPr id="562" name="Shape 562"/>
          <p:cNvSpPr txBox="1"/>
          <p:nvPr/>
        </p:nvSpPr>
        <p:spPr>
          <a:xfrm>
            <a:off x="-85725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63" name="Shape 5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949" y="1093925"/>
            <a:ext cx="8455649" cy="376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8" name="Shape 568"/>
          <p:cNvCxnSpPr/>
          <p:nvPr/>
        </p:nvCxnSpPr>
        <p:spPr>
          <a:xfrm>
            <a:off x="6075300" y="2713768"/>
            <a:ext cx="47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69" name="Shape 569"/>
          <p:cNvSpPr/>
          <p:nvPr/>
        </p:nvSpPr>
        <p:spPr>
          <a:xfrm>
            <a:off x="6501600" y="1172900"/>
            <a:ext cx="2560800" cy="2244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Android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program</a:t>
            </a:r>
          </a:p>
        </p:txBody>
      </p:sp>
      <p:cxnSp>
        <p:nvCxnSpPr>
          <p:cNvPr id="570" name="Shape 570"/>
          <p:cNvCxnSpPr/>
          <p:nvPr/>
        </p:nvCxnSpPr>
        <p:spPr>
          <a:xfrm rot="10800000">
            <a:off x="1402450" y="2419025"/>
            <a:ext cx="1765200" cy="28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71" name="Shape 571"/>
          <p:cNvSpPr/>
          <p:nvPr/>
        </p:nvSpPr>
        <p:spPr>
          <a:xfrm>
            <a:off x="3191450" y="1839424"/>
            <a:ext cx="2895000" cy="1562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Android device</a:t>
            </a:r>
          </a:p>
        </p:txBody>
      </p:sp>
      <p:sp>
        <p:nvSpPr>
          <p:cNvPr id="572" name="Shape 5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System Design</a:t>
            </a:r>
          </a:p>
        </p:txBody>
      </p:sp>
      <p:cxnSp>
        <p:nvCxnSpPr>
          <p:cNvPr id="573" name="Shape 573"/>
          <p:cNvCxnSpPr/>
          <p:nvPr/>
        </p:nvCxnSpPr>
        <p:spPr>
          <a:xfrm>
            <a:off x="1421025" y="2974096"/>
            <a:ext cx="1736100" cy="16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74" name="Shape 574"/>
          <p:cNvSpPr/>
          <p:nvPr/>
        </p:nvSpPr>
        <p:spPr>
          <a:xfrm>
            <a:off x="364425" y="1691688"/>
            <a:ext cx="980400" cy="1841400"/>
          </a:xfrm>
          <a:prstGeom prst="roundRect">
            <a:avLst>
              <a:gd fmla="val 2747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User</a:t>
            </a:r>
          </a:p>
        </p:txBody>
      </p:sp>
      <p:sp>
        <p:nvSpPr>
          <p:cNvPr id="575" name="Shape 575"/>
          <p:cNvSpPr txBox="1"/>
          <p:nvPr/>
        </p:nvSpPr>
        <p:spPr>
          <a:xfrm>
            <a:off x="2021401" y="2116771"/>
            <a:ext cx="980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View</a:t>
            </a:r>
          </a:p>
        </p:txBody>
      </p:sp>
      <p:sp>
        <p:nvSpPr>
          <p:cNvPr id="576" name="Shape 576"/>
          <p:cNvSpPr txBox="1"/>
          <p:nvPr/>
        </p:nvSpPr>
        <p:spPr>
          <a:xfrm>
            <a:off x="2159277" y="2620658"/>
            <a:ext cx="750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Touch</a:t>
            </a:r>
          </a:p>
        </p:txBody>
      </p:sp>
      <p:sp>
        <p:nvSpPr>
          <p:cNvPr id="577" name="Shape 577"/>
          <p:cNvSpPr/>
          <p:nvPr/>
        </p:nvSpPr>
        <p:spPr>
          <a:xfrm>
            <a:off x="6958500" y="1925990"/>
            <a:ext cx="1647000" cy="250800"/>
          </a:xfrm>
          <a:prstGeom prst="roundRect">
            <a:avLst>
              <a:gd fmla="val 2747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Map generator</a:t>
            </a:r>
          </a:p>
        </p:txBody>
      </p:sp>
      <p:sp>
        <p:nvSpPr>
          <p:cNvPr id="578" name="Shape 578"/>
          <p:cNvSpPr/>
          <p:nvPr/>
        </p:nvSpPr>
        <p:spPr>
          <a:xfrm>
            <a:off x="6958500" y="2229161"/>
            <a:ext cx="1647000" cy="250800"/>
          </a:xfrm>
          <a:prstGeom prst="roundRect">
            <a:avLst>
              <a:gd fmla="val 2747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AI</a:t>
            </a:r>
          </a:p>
        </p:txBody>
      </p:sp>
      <p:sp>
        <p:nvSpPr>
          <p:cNvPr id="579" name="Shape 579"/>
          <p:cNvSpPr/>
          <p:nvPr/>
        </p:nvSpPr>
        <p:spPr>
          <a:xfrm>
            <a:off x="6958500" y="2818957"/>
            <a:ext cx="1647000" cy="250800"/>
          </a:xfrm>
          <a:prstGeom prst="roundRect">
            <a:avLst>
              <a:gd fmla="val 2747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Light</a:t>
            </a:r>
          </a:p>
        </p:txBody>
      </p:sp>
      <p:sp>
        <p:nvSpPr>
          <p:cNvPr id="580" name="Shape 580"/>
          <p:cNvSpPr/>
          <p:nvPr/>
        </p:nvSpPr>
        <p:spPr>
          <a:xfrm>
            <a:off x="6958500" y="2524059"/>
            <a:ext cx="1647000" cy="250800"/>
          </a:xfrm>
          <a:prstGeom prst="roundRect">
            <a:avLst>
              <a:gd fmla="val 2747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Renderer</a:t>
            </a:r>
          </a:p>
        </p:txBody>
      </p:sp>
      <p:pic>
        <p:nvPicPr>
          <p:cNvPr id="581" name="Shape 581"/>
          <p:cNvPicPr preferRelativeResize="0"/>
          <p:nvPr/>
        </p:nvPicPr>
        <p:blipFill>
          <a:blip r:embed="rId3">
            <a:alphaModFix amt="98000"/>
          </a:blip>
          <a:stretch>
            <a:fillRect/>
          </a:stretch>
        </p:blipFill>
        <p:spPr>
          <a:xfrm>
            <a:off x="535537" y="1806487"/>
            <a:ext cx="638175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Shape 5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9255" y="1985625"/>
            <a:ext cx="1079393" cy="9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Let’ Vote!!</a:t>
            </a:r>
          </a:p>
        </p:txBody>
      </p:sp>
      <p:sp>
        <p:nvSpPr>
          <p:cNvPr id="588" name="Shape 5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3D Minesweeper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Shading Quiz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Blowing Bubble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</a:pPr>
            <a:r>
              <a:rPr lang="en"/>
              <a:t>Maze Explorer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 Prototype: Movement</a:t>
            </a:r>
          </a:p>
        </p:txBody>
      </p:sp>
      <p:pic>
        <p:nvPicPr>
          <p:cNvPr descr="ui_normal.jpg"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6426" y="1017725"/>
            <a:ext cx="2350200" cy="40611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vement_moveex.png" id="89" name="Shape 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7849" y="764748"/>
            <a:ext cx="2350200" cy="22520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Shape 90"/>
          <p:cNvCxnSpPr/>
          <p:nvPr/>
        </p:nvCxnSpPr>
        <p:spPr>
          <a:xfrm flipH="1" rot="10800000">
            <a:off x="3577575" y="2264575"/>
            <a:ext cx="1313100" cy="1975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1" name="Shape 91"/>
          <p:cNvSpPr txBox="1"/>
          <p:nvPr/>
        </p:nvSpPr>
        <p:spPr>
          <a:xfrm>
            <a:off x="4983551" y="4050100"/>
            <a:ext cx="252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-&gt; </a:t>
            </a:r>
            <a:r>
              <a:rPr b="1" lang="en" sz="1800"/>
              <a:t>Jump to (x+2, y+2)</a:t>
            </a:r>
          </a:p>
        </p:txBody>
      </p:sp>
      <p:pic>
        <p:nvPicPr>
          <p:cNvPr id="92" name="Shape 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5049" y="2380749"/>
            <a:ext cx="713249" cy="152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 Prototype: Rotate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4104200" y="2257100"/>
            <a:ext cx="3568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Swipe the screen to left / right</a:t>
            </a:r>
          </a:p>
        </p:txBody>
      </p:sp>
      <p:pic>
        <p:nvPicPr>
          <p:cNvPr descr="ui_swipe.jpg"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298" y="1017725"/>
            <a:ext cx="2314324" cy="399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3149" y="2766224"/>
            <a:ext cx="671825" cy="143772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/>
          <p:nvPr/>
        </p:nvSpPr>
        <p:spPr>
          <a:xfrm>
            <a:off x="4545700" y="2726750"/>
            <a:ext cx="382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-&gt; Rotate the camera to left / right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 Prototype: Open the cell</a:t>
            </a:r>
          </a:p>
        </p:txBody>
      </p:sp>
      <p:pic>
        <p:nvPicPr>
          <p:cNvPr descr="open.jpg"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674" y="1794799"/>
            <a:ext cx="1847275" cy="31920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_done.jpg" id="108" name="Shape 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6472" y="1794795"/>
            <a:ext cx="1847274" cy="31921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" name="Shape 109"/>
          <p:cNvCxnSpPr>
            <a:stCxn id="107" idx="3"/>
            <a:endCxn id="108" idx="1"/>
          </p:cNvCxnSpPr>
          <p:nvPr/>
        </p:nvCxnSpPr>
        <p:spPr>
          <a:xfrm>
            <a:off x="3593949" y="3390849"/>
            <a:ext cx="1802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0" name="Shape 110"/>
          <p:cNvSpPr txBox="1"/>
          <p:nvPr/>
        </p:nvSpPr>
        <p:spPr>
          <a:xfrm>
            <a:off x="1516076" y="1276850"/>
            <a:ext cx="2406900" cy="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Move to the new cell</a:t>
            </a:r>
          </a:p>
        </p:txBody>
      </p:sp>
      <p:sp>
        <p:nvSpPr>
          <p:cNvPr id="111" name="Shape 111"/>
          <p:cNvSpPr txBox="1"/>
          <p:nvPr/>
        </p:nvSpPr>
        <p:spPr>
          <a:xfrm>
            <a:off x="5418910" y="1276850"/>
            <a:ext cx="1802399" cy="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Cell is opened</a:t>
            </a:r>
          </a:p>
        </p:txBody>
      </p:sp>
      <p:sp>
        <p:nvSpPr>
          <p:cNvPr id="112" name="Shape 112"/>
          <p:cNvSpPr/>
          <p:nvPr/>
        </p:nvSpPr>
        <p:spPr>
          <a:xfrm>
            <a:off x="2300725" y="4059400"/>
            <a:ext cx="578100" cy="5661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3" name="Shape 113"/>
          <p:cNvCxnSpPr>
            <a:stCxn id="112" idx="6"/>
          </p:cNvCxnSpPr>
          <p:nvPr/>
        </p:nvCxnSpPr>
        <p:spPr>
          <a:xfrm>
            <a:off x="2878825" y="4342450"/>
            <a:ext cx="2963400" cy="423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 Prototype: Open the cell</a:t>
            </a:r>
          </a:p>
        </p:txBody>
      </p:sp>
      <p:pic>
        <p:nvPicPr>
          <p:cNvPr descr="open.jpg"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674" y="1794799"/>
            <a:ext cx="1847275" cy="31920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Shape 120"/>
          <p:cNvCxnSpPr>
            <a:stCxn id="119" idx="3"/>
            <a:endCxn id="121" idx="1"/>
          </p:cNvCxnSpPr>
          <p:nvPr/>
        </p:nvCxnSpPr>
        <p:spPr>
          <a:xfrm>
            <a:off x="3593949" y="3390849"/>
            <a:ext cx="1802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2" name="Shape 122"/>
          <p:cNvSpPr txBox="1"/>
          <p:nvPr/>
        </p:nvSpPr>
        <p:spPr>
          <a:xfrm>
            <a:off x="1314312" y="1276850"/>
            <a:ext cx="2712000" cy="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Move to the wrong cell</a:t>
            </a:r>
          </a:p>
        </p:txBody>
      </p:sp>
      <p:pic>
        <p:nvPicPr>
          <p:cNvPr descr="die.jpg" id="123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1497" y="1794795"/>
            <a:ext cx="1847275" cy="319210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/>
        </p:nvSpPr>
        <p:spPr>
          <a:xfrm>
            <a:off x="6032143" y="1276850"/>
            <a:ext cx="954300" cy="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Boom!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System Design</a:t>
            </a:r>
          </a:p>
        </p:txBody>
      </p:sp>
      <p:sp>
        <p:nvSpPr>
          <p:cNvPr id="130" name="Shape 130"/>
          <p:cNvSpPr/>
          <p:nvPr/>
        </p:nvSpPr>
        <p:spPr>
          <a:xfrm>
            <a:off x="2701425" y="1385625"/>
            <a:ext cx="2571900" cy="306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5997150" y="950900"/>
            <a:ext cx="2521800" cy="3901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18000" y="1631075"/>
            <a:ext cx="1880100" cy="79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Mine generator</a:t>
            </a:r>
          </a:p>
        </p:txBody>
      </p:sp>
      <p:sp>
        <p:nvSpPr>
          <p:cNvPr id="133" name="Shape 133"/>
          <p:cNvSpPr/>
          <p:nvPr/>
        </p:nvSpPr>
        <p:spPr>
          <a:xfrm>
            <a:off x="6544800" y="2751075"/>
            <a:ext cx="1426500" cy="63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Timer</a:t>
            </a:r>
          </a:p>
        </p:txBody>
      </p:sp>
      <p:sp>
        <p:nvSpPr>
          <p:cNvPr id="134" name="Shape 134"/>
          <p:cNvSpPr/>
          <p:nvPr/>
        </p:nvSpPr>
        <p:spPr>
          <a:xfrm>
            <a:off x="6544800" y="3784075"/>
            <a:ext cx="14265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Renderer</a:t>
            </a:r>
          </a:p>
        </p:txBody>
      </p:sp>
      <p:sp>
        <p:nvSpPr>
          <p:cNvPr id="135" name="Shape 135"/>
          <p:cNvSpPr/>
          <p:nvPr/>
        </p:nvSpPr>
        <p:spPr>
          <a:xfrm>
            <a:off x="1004925" y="1842825"/>
            <a:ext cx="875400" cy="245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User</a:t>
            </a:r>
          </a:p>
        </p:txBody>
      </p:sp>
      <p:sp>
        <p:nvSpPr>
          <p:cNvPr id="136" name="Shape 136"/>
          <p:cNvSpPr/>
          <p:nvPr/>
        </p:nvSpPr>
        <p:spPr>
          <a:xfrm>
            <a:off x="3047325" y="3379075"/>
            <a:ext cx="1880100" cy="52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Vibrator</a:t>
            </a:r>
          </a:p>
        </p:txBody>
      </p:sp>
      <p:sp>
        <p:nvSpPr>
          <p:cNvPr id="137" name="Shape 137"/>
          <p:cNvSpPr/>
          <p:nvPr/>
        </p:nvSpPr>
        <p:spPr>
          <a:xfrm>
            <a:off x="3047325" y="2320089"/>
            <a:ext cx="1880100" cy="583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Touch screen</a:t>
            </a:r>
          </a:p>
        </p:txBody>
      </p:sp>
      <p:cxnSp>
        <p:nvCxnSpPr>
          <p:cNvPr id="138" name="Shape 138"/>
          <p:cNvCxnSpPr>
            <a:stCxn id="136" idx="1"/>
          </p:cNvCxnSpPr>
          <p:nvPr/>
        </p:nvCxnSpPr>
        <p:spPr>
          <a:xfrm rot="10800000">
            <a:off x="1869525" y="3638125"/>
            <a:ext cx="11778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9" name="Shape 139"/>
          <p:cNvSpPr txBox="1"/>
          <p:nvPr/>
        </p:nvSpPr>
        <p:spPr>
          <a:xfrm>
            <a:off x="3009937" y="1660125"/>
            <a:ext cx="20100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Execution environment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6508937" y="1116825"/>
            <a:ext cx="20100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Android program</a:t>
            </a:r>
          </a:p>
        </p:txBody>
      </p:sp>
      <p:cxnSp>
        <p:nvCxnSpPr>
          <p:cNvPr id="141" name="Shape 141"/>
          <p:cNvCxnSpPr/>
          <p:nvPr/>
        </p:nvCxnSpPr>
        <p:spPr>
          <a:xfrm flipH="1" rot="10800000">
            <a:off x="1891000" y="2550150"/>
            <a:ext cx="11562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2" name="Shape 142"/>
          <p:cNvCxnSpPr/>
          <p:nvPr/>
        </p:nvCxnSpPr>
        <p:spPr>
          <a:xfrm>
            <a:off x="5283975" y="2517725"/>
            <a:ext cx="691500" cy="2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3" name="Shape 143"/>
          <p:cNvCxnSpPr/>
          <p:nvPr/>
        </p:nvCxnSpPr>
        <p:spPr>
          <a:xfrm flipH="1">
            <a:off x="5267775" y="3150325"/>
            <a:ext cx="723900" cy="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